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4" r:id="rId4"/>
    <p:sldMasterId id="2147483720" r:id="rId5"/>
    <p:sldMasterId id="2147483750" r:id="rId6"/>
    <p:sldMasterId id="2147483756" r:id="rId7"/>
    <p:sldMasterId id="2147483660" r:id="rId8"/>
  </p:sldMasterIdLst>
  <p:notesMasterIdLst>
    <p:notesMasterId r:id="rId40"/>
  </p:notesMasterIdLst>
  <p:sldIdLst>
    <p:sldId id="256" r:id="rId9"/>
    <p:sldId id="257" r:id="rId10"/>
    <p:sldId id="354" r:id="rId11"/>
    <p:sldId id="378" r:id="rId12"/>
    <p:sldId id="308" r:id="rId13"/>
    <p:sldId id="293" r:id="rId14"/>
    <p:sldId id="359" r:id="rId15"/>
    <p:sldId id="360" r:id="rId16"/>
    <p:sldId id="361" r:id="rId17"/>
    <p:sldId id="362" r:id="rId18"/>
    <p:sldId id="358" r:id="rId19"/>
    <p:sldId id="311" r:id="rId20"/>
    <p:sldId id="381" r:id="rId21"/>
    <p:sldId id="312" r:id="rId22"/>
    <p:sldId id="388" r:id="rId23"/>
    <p:sldId id="389" r:id="rId24"/>
    <p:sldId id="390" r:id="rId25"/>
    <p:sldId id="391" r:id="rId26"/>
    <p:sldId id="392" r:id="rId27"/>
    <p:sldId id="393" r:id="rId28"/>
    <p:sldId id="394" r:id="rId29"/>
    <p:sldId id="395" r:id="rId30"/>
    <p:sldId id="310" r:id="rId31"/>
    <p:sldId id="313" r:id="rId32"/>
    <p:sldId id="309" r:id="rId33"/>
    <p:sldId id="382" r:id="rId34"/>
    <p:sldId id="383" r:id="rId35"/>
    <p:sldId id="384" r:id="rId36"/>
    <p:sldId id="385" r:id="rId37"/>
    <p:sldId id="386" r:id="rId38"/>
    <p:sldId id="38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0000"/>
    <a:srgbClr val="000000"/>
    <a:srgbClr val="333399"/>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73" autoAdjust="0"/>
    <p:restoredTop sz="91187" autoAdjust="0"/>
  </p:normalViewPr>
  <p:slideViewPr>
    <p:cSldViewPr snapToGrid="0">
      <p:cViewPr varScale="1">
        <p:scale>
          <a:sx n="98" d="100"/>
          <a:sy n="98" d="100"/>
        </p:scale>
        <p:origin x="1152" y="84"/>
      </p:cViewPr>
      <p:guideLst/>
    </p:cSldViewPr>
  </p:slideViewPr>
  <p:notesTextViewPr>
    <p:cViewPr>
      <p:scale>
        <a:sx n="1" d="1"/>
        <a:sy n="1" d="1"/>
      </p:scale>
      <p:origin x="0" y="0"/>
    </p:cViewPr>
  </p:notesTextViewPr>
  <p:notesViewPr>
    <p:cSldViewPr snapToGrid="0">
      <p:cViewPr>
        <p:scale>
          <a:sx n="100" d="100"/>
          <a:sy n="100" d="100"/>
        </p:scale>
        <p:origin x="1628" y="-136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s>
</file>

<file path=ppt/diagrams/_rels/data3.xml.rels><?xml version="1.0" encoding="UTF-8" standalone="yes"?>
<Relationships xmlns="http://schemas.openxmlformats.org/package/2006/relationships"><Relationship Id="rId1" Type="http://schemas.openxmlformats.org/officeDocument/2006/relationships/hyperlink" Target="https://www.fortbendisd.com/sbep" TargetMode="External"/></Relationships>
</file>

<file path=ppt/diagrams/_rels/drawing3.xml.rels><?xml version="1.0" encoding="UTF-8" standalone="yes"?>
<Relationships xmlns="http://schemas.openxmlformats.org/package/2006/relationships"><Relationship Id="rId1" Type="http://schemas.openxmlformats.org/officeDocument/2006/relationships/hyperlink" Target="https://www.fortbendisd.com/sbep"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B92F0B-8A64-4DC0-B4A1-250937D2DE7F}" type="doc">
      <dgm:prSet loTypeId="urn:microsoft.com/office/officeart/2005/8/layout/radial6" loCatId="cycle" qsTypeId="urn:microsoft.com/office/officeart/2005/8/quickstyle/simple4" qsCatId="simple" csTypeId="urn:microsoft.com/office/officeart/2005/8/colors/accent1_2" csCatId="accent1" phldr="1"/>
      <dgm:spPr/>
      <dgm:t>
        <a:bodyPr/>
        <a:lstStyle/>
        <a:p>
          <a:endParaRPr lang="en-US"/>
        </a:p>
      </dgm:t>
    </dgm:pt>
    <dgm:pt modelId="{A32FB96C-0E32-44AF-B323-A79B0F4CEE1A}">
      <dgm:prSet phldrT="[Text]"/>
      <dgm:spPr/>
      <dgm:t>
        <a:bodyPr/>
        <a:lstStyle/>
        <a:p>
          <a:r>
            <a:rPr lang="en-US" b="1" dirty="0"/>
            <a:t>CITY OF HOUSTON</a:t>
          </a:r>
        </a:p>
      </dgm:t>
    </dgm:pt>
    <dgm:pt modelId="{D0A39D96-A6D0-4883-BF56-D9C58C0C8C80}" type="parTrans" cxnId="{80038032-1220-4045-B780-72552ED6C4DF}">
      <dgm:prSet/>
      <dgm:spPr/>
      <dgm:t>
        <a:bodyPr/>
        <a:lstStyle/>
        <a:p>
          <a:endParaRPr lang="en-US" b="1"/>
        </a:p>
      </dgm:t>
    </dgm:pt>
    <dgm:pt modelId="{48819BAD-6415-4A4A-A680-06F230448F1A}" type="sibTrans" cxnId="{80038032-1220-4045-B780-72552ED6C4DF}">
      <dgm:prSet/>
      <dgm:spPr/>
      <dgm:t>
        <a:bodyPr/>
        <a:lstStyle/>
        <a:p>
          <a:endParaRPr lang="en-US" b="1"/>
        </a:p>
      </dgm:t>
    </dgm:pt>
    <dgm:pt modelId="{BFF634E8-4701-4AD1-A3BB-3D549EE1697B}">
      <dgm:prSet phldrT="[Text]"/>
      <dgm:spPr/>
      <dgm:t>
        <a:bodyPr/>
        <a:lstStyle/>
        <a:p>
          <a:r>
            <a:rPr lang="en-US" b="1" dirty="0"/>
            <a:t>SBE</a:t>
          </a:r>
        </a:p>
      </dgm:t>
    </dgm:pt>
    <dgm:pt modelId="{D19F5FBE-4B84-4008-92E1-F9FAAE9AE2C3}" type="parTrans" cxnId="{30A11DBF-A7AD-4715-93BD-CE33F9008B36}">
      <dgm:prSet/>
      <dgm:spPr/>
      <dgm:t>
        <a:bodyPr/>
        <a:lstStyle/>
        <a:p>
          <a:endParaRPr lang="en-US" b="1"/>
        </a:p>
      </dgm:t>
    </dgm:pt>
    <dgm:pt modelId="{2ACFE12F-2753-475E-A479-7D63D06472A0}" type="sibTrans" cxnId="{30A11DBF-A7AD-4715-93BD-CE33F9008B36}">
      <dgm:prSet/>
      <dgm:spPr/>
      <dgm:t>
        <a:bodyPr/>
        <a:lstStyle/>
        <a:p>
          <a:endParaRPr lang="en-US" b="1"/>
        </a:p>
      </dgm:t>
    </dgm:pt>
    <dgm:pt modelId="{869939B3-EA47-4343-AE32-7E5033468E5F}">
      <dgm:prSet phldrT="[Text]"/>
      <dgm:spPr/>
      <dgm:t>
        <a:bodyPr/>
        <a:lstStyle/>
        <a:p>
          <a:r>
            <a:rPr lang="en-US" b="1" dirty="0"/>
            <a:t>WBE</a:t>
          </a:r>
        </a:p>
      </dgm:t>
    </dgm:pt>
    <dgm:pt modelId="{3220CA61-B31D-4A49-B4A0-E5D2BD9AAD85}" type="parTrans" cxnId="{30605983-782B-4843-8CF9-E7AC39005339}">
      <dgm:prSet/>
      <dgm:spPr/>
      <dgm:t>
        <a:bodyPr/>
        <a:lstStyle/>
        <a:p>
          <a:endParaRPr lang="en-US" b="1"/>
        </a:p>
      </dgm:t>
    </dgm:pt>
    <dgm:pt modelId="{FB8DF254-A24F-478E-8483-0DBE0A86C21A}" type="sibTrans" cxnId="{30605983-782B-4843-8CF9-E7AC39005339}">
      <dgm:prSet/>
      <dgm:spPr/>
      <dgm:t>
        <a:bodyPr/>
        <a:lstStyle/>
        <a:p>
          <a:endParaRPr lang="en-US" b="1"/>
        </a:p>
      </dgm:t>
    </dgm:pt>
    <dgm:pt modelId="{3A57654F-6042-4D59-8514-A36830788DE3}">
      <dgm:prSet phldrT="[Text]"/>
      <dgm:spPr/>
      <dgm:t>
        <a:bodyPr/>
        <a:lstStyle/>
        <a:p>
          <a:r>
            <a:rPr lang="en-US" b="1" dirty="0"/>
            <a:t>PDBE</a:t>
          </a:r>
        </a:p>
      </dgm:t>
    </dgm:pt>
    <dgm:pt modelId="{8B642C3F-5F73-4908-915A-DDF7604AC617}" type="parTrans" cxnId="{D6E3876B-6741-4413-B54B-1A8378A27202}">
      <dgm:prSet/>
      <dgm:spPr/>
      <dgm:t>
        <a:bodyPr/>
        <a:lstStyle/>
        <a:p>
          <a:endParaRPr lang="en-US" b="1"/>
        </a:p>
      </dgm:t>
    </dgm:pt>
    <dgm:pt modelId="{3EA10DEC-7F2C-4464-8933-089EF7494F54}" type="sibTrans" cxnId="{D6E3876B-6741-4413-B54B-1A8378A27202}">
      <dgm:prSet/>
      <dgm:spPr/>
      <dgm:t>
        <a:bodyPr/>
        <a:lstStyle/>
        <a:p>
          <a:endParaRPr lang="en-US" b="1"/>
        </a:p>
      </dgm:t>
    </dgm:pt>
    <dgm:pt modelId="{2513C81A-1841-4BBF-A2E7-6A040F71736A}">
      <dgm:prSet phldrT="[Text]"/>
      <dgm:spPr/>
      <dgm:t>
        <a:bodyPr/>
        <a:lstStyle/>
        <a:p>
          <a:r>
            <a:rPr lang="en-US" b="1" dirty="0"/>
            <a:t>MBE</a:t>
          </a:r>
        </a:p>
      </dgm:t>
    </dgm:pt>
    <dgm:pt modelId="{E662D8AD-3A94-4D2E-9930-56272E06425B}" type="parTrans" cxnId="{78B8E17D-9E37-4E82-B323-763B59A91D83}">
      <dgm:prSet/>
      <dgm:spPr/>
      <dgm:t>
        <a:bodyPr/>
        <a:lstStyle/>
        <a:p>
          <a:endParaRPr lang="en-US" b="1"/>
        </a:p>
      </dgm:t>
    </dgm:pt>
    <dgm:pt modelId="{091BF724-464C-42DC-BE77-35FE2FEF0E46}" type="sibTrans" cxnId="{78B8E17D-9E37-4E82-B323-763B59A91D83}">
      <dgm:prSet/>
      <dgm:spPr/>
      <dgm:t>
        <a:bodyPr/>
        <a:lstStyle/>
        <a:p>
          <a:endParaRPr lang="en-US" b="1"/>
        </a:p>
      </dgm:t>
    </dgm:pt>
    <dgm:pt modelId="{3AF9EFF6-3832-4D8E-9057-AC97D81DBBE5}" type="pres">
      <dgm:prSet presAssocID="{83B92F0B-8A64-4DC0-B4A1-250937D2DE7F}" presName="Name0" presStyleCnt="0">
        <dgm:presLayoutVars>
          <dgm:chMax val="1"/>
          <dgm:dir/>
          <dgm:animLvl val="ctr"/>
          <dgm:resizeHandles val="exact"/>
        </dgm:presLayoutVars>
      </dgm:prSet>
      <dgm:spPr/>
    </dgm:pt>
    <dgm:pt modelId="{D7BE0749-EB53-4FC9-85C7-B3DE4A3F42FC}" type="pres">
      <dgm:prSet presAssocID="{A32FB96C-0E32-44AF-B323-A79B0F4CEE1A}" presName="centerShape" presStyleLbl="node0" presStyleIdx="0" presStyleCnt="1"/>
      <dgm:spPr/>
    </dgm:pt>
    <dgm:pt modelId="{FC06F965-CBAF-4260-88B7-F5E784564B86}" type="pres">
      <dgm:prSet presAssocID="{BFF634E8-4701-4AD1-A3BB-3D549EE1697B}" presName="node" presStyleLbl="node1" presStyleIdx="0" presStyleCnt="4">
        <dgm:presLayoutVars>
          <dgm:bulletEnabled val="1"/>
        </dgm:presLayoutVars>
      </dgm:prSet>
      <dgm:spPr/>
    </dgm:pt>
    <dgm:pt modelId="{D2FB869B-4347-4A12-B82E-911CE3994A9A}" type="pres">
      <dgm:prSet presAssocID="{BFF634E8-4701-4AD1-A3BB-3D549EE1697B}" presName="dummy" presStyleCnt="0"/>
      <dgm:spPr/>
    </dgm:pt>
    <dgm:pt modelId="{1D4CDF3E-2C7E-4CEC-BEA1-BB1AC59151CF}" type="pres">
      <dgm:prSet presAssocID="{2ACFE12F-2753-475E-A479-7D63D06472A0}" presName="sibTrans" presStyleLbl="sibTrans2D1" presStyleIdx="0" presStyleCnt="4"/>
      <dgm:spPr/>
    </dgm:pt>
    <dgm:pt modelId="{E582AE0B-5692-466F-813C-28C914B401DB}" type="pres">
      <dgm:prSet presAssocID="{869939B3-EA47-4343-AE32-7E5033468E5F}" presName="node" presStyleLbl="node1" presStyleIdx="1" presStyleCnt="4">
        <dgm:presLayoutVars>
          <dgm:bulletEnabled val="1"/>
        </dgm:presLayoutVars>
      </dgm:prSet>
      <dgm:spPr/>
    </dgm:pt>
    <dgm:pt modelId="{CE485EEF-92E0-41C0-AC1C-257B68C8C957}" type="pres">
      <dgm:prSet presAssocID="{869939B3-EA47-4343-AE32-7E5033468E5F}" presName="dummy" presStyleCnt="0"/>
      <dgm:spPr/>
    </dgm:pt>
    <dgm:pt modelId="{79BCAD31-C8F3-4BC4-80F3-34452521E73D}" type="pres">
      <dgm:prSet presAssocID="{FB8DF254-A24F-478E-8483-0DBE0A86C21A}" presName="sibTrans" presStyleLbl="sibTrans2D1" presStyleIdx="1" presStyleCnt="4"/>
      <dgm:spPr/>
    </dgm:pt>
    <dgm:pt modelId="{4433B2FD-B9C1-4400-935C-AF7EFD664721}" type="pres">
      <dgm:prSet presAssocID="{3A57654F-6042-4D59-8514-A36830788DE3}" presName="node" presStyleLbl="node1" presStyleIdx="2" presStyleCnt="4">
        <dgm:presLayoutVars>
          <dgm:bulletEnabled val="1"/>
        </dgm:presLayoutVars>
      </dgm:prSet>
      <dgm:spPr/>
    </dgm:pt>
    <dgm:pt modelId="{B6B37B95-8F1A-4139-9CAE-AEF9CFDE4D29}" type="pres">
      <dgm:prSet presAssocID="{3A57654F-6042-4D59-8514-A36830788DE3}" presName="dummy" presStyleCnt="0"/>
      <dgm:spPr/>
    </dgm:pt>
    <dgm:pt modelId="{C5BAE4A7-CBFA-4AE3-89C3-EF1F19D23B7F}" type="pres">
      <dgm:prSet presAssocID="{3EA10DEC-7F2C-4464-8933-089EF7494F54}" presName="sibTrans" presStyleLbl="sibTrans2D1" presStyleIdx="2" presStyleCnt="4"/>
      <dgm:spPr/>
    </dgm:pt>
    <dgm:pt modelId="{ABAC02B0-438C-44AE-AB3D-55A2249768E7}" type="pres">
      <dgm:prSet presAssocID="{2513C81A-1841-4BBF-A2E7-6A040F71736A}" presName="node" presStyleLbl="node1" presStyleIdx="3" presStyleCnt="4">
        <dgm:presLayoutVars>
          <dgm:bulletEnabled val="1"/>
        </dgm:presLayoutVars>
      </dgm:prSet>
      <dgm:spPr/>
    </dgm:pt>
    <dgm:pt modelId="{F59C57F1-0A02-4DEA-B5D7-BCD8F4F52AC1}" type="pres">
      <dgm:prSet presAssocID="{2513C81A-1841-4BBF-A2E7-6A040F71736A}" presName="dummy" presStyleCnt="0"/>
      <dgm:spPr/>
    </dgm:pt>
    <dgm:pt modelId="{1347EDCA-DA0E-449F-9D2B-EDA0CEF4FFBA}" type="pres">
      <dgm:prSet presAssocID="{091BF724-464C-42DC-BE77-35FE2FEF0E46}" presName="sibTrans" presStyleLbl="sibTrans2D1" presStyleIdx="3" presStyleCnt="4"/>
      <dgm:spPr/>
    </dgm:pt>
  </dgm:ptLst>
  <dgm:cxnLst>
    <dgm:cxn modelId="{55814B07-1239-4C16-9306-DED8D083537C}" type="presOf" srcId="{BFF634E8-4701-4AD1-A3BB-3D549EE1697B}" destId="{FC06F965-CBAF-4260-88B7-F5E784564B86}" srcOrd="0" destOrd="0" presId="urn:microsoft.com/office/officeart/2005/8/layout/radial6"/>
    <dgm:cxn modelId="{53E0B40B-4413-4902-9340-25A93562FCE4}" type="presOf" srcId="{2513C81A-1841-4BBF-A2E7-6A040F71736A}" destId="{ABAC02B0-438C-44AE-AB3D-55A2249768E7}" srcOrd="0" destOrd="0" presId="urn:microsoft.com/office/officeart/2005/8/layout/radial6"/>
    <dgm:cxn modelId="{FC609C22-F144-4C52-AE1D-F49DD8B6B346}" type="presOf" srcId="{2ACFE12F-2753-475E-A479-7D63D06472A0}" destId="{1D4CDF3E-2C7E-4CEC-BEA1-BB1AC59151CF}" srcOrd="0" destOrd="0" presId="urn:microsoft.com/office/officeart/2005/8/layout/radial6"/>
    <dgm:cxn modelId="{80038032-1220-4045-B780-72552ED6C4DF}" srcId="{83B92F0B-8A64-4DC0-B4A1-250937D2DE7F}" destId="{A32FB96C-0E32-44AF-B323-A79B0F4CEE1A}" srcOrd="0" destOrd="0" parTransId="{D0A39D96-A6D0-4883-BF56-D9C58C0C8C80}" sibTransId="{48819BAD-6415-4A4A-A680-06F230448F1A}"/>
    <dgm:cxn modelId="{F2FE4233-6871-41B5-848B-30F0E4331933}" type="presOf" srcId="{83B92F0B-8A64-4DC0-B4A1-250937D2DE7F}" destId="{3AF9EFF6-3832-4D8E-9057-AC97D81DBBE5}" srcOrd="0" destOrd="0" presId="urn:microsoft.com/office/officeart/2005/8/layout/radial6"/>
    <dgm:cxn modelId="{B5E8443E-7ACF-41D8-B5C3-B86BCA5ADEAD}" type="presOf" srcId="{3EA10DEC-7F2C-4464-8933-089EF7494F54}" destId="{C5BAE4A7-CBFA-4AE3-89C3-EF1F19D23B7F}" srcOrd="0" destOrd="0" presId="urn:microsoft.com/office/officeart/2005/8/layout/radial6"/>
    <dgm:cxn modelId="{9D0D5668-131C-4E37-B43A-5292346F23C8}" type="presOf" srcId="{3A57654F-6042-4D59-8514-A36830788DE3}" destId="{4433B2FD-B9C1-4400-935C-AF7EFD664721}" srcOrd="0" destOrd="0" presId="urn:microsoft.com/office/officeart/2005/8/layout/radial6"/>
    <dgm:cxn modelId="{D6E3876B-6741-4413-B54B-1A8378A27202}" srcId="{A32FB96C-0E32-44AF-B323-A79B0F4CEE1A}" destId="{3A57654F-6042-4D59-8514-A36830788DE3}" srcOrd="2" destOrd="0" parTransId="{8B642C3F-5F73-4908-915A-DDF7604AC617}" sibTransId="{3EA10DEC-7F2C-4464-8933-089EF7494F54}"/>
    <dgm:cxn modelId="{5217EC74-96FF-40BD-A378-335BF13D1E70}" type="presOf" srcId="{869939B3-EA47-4343-AE32-7E5033468E5F}" destId="{E582AE0B-5692-466F-813C-28C914B401DB}" srcOrd="0" destOrd="0" presId="urn:microsoft.com/office/officeart/2005/8/layout/radial6"/>
    <dgm:cxn modelId="{78B8E17D-9E37-4E82-B323-763B59A91D83}" srcId="{A32FB96C-0E32-44AF-B323-A79B0F4CEE1A}" destId="{2513C81A-1841-4BBF-A2E7-6A040F71736A}" srcOrd="3" destOrd="0" parTransId="{E662D8AD-3A94-4D2E-9930-56272E06425B}" sibTransId="{091BF724-464C-42DC-BE77-35FE2FEF0E46}"/>
    <dgm:cxn modelId="{075BA582-20CF-4904-B30F-9894A16B90D9}" type="presOf" srcId="{A32FB96C-0E32-44AF-B323-A79B0F4CEE1A}" destId="{D7BE0749-EB53-4FC9-85C7-B3DE4A3F42FC}" srcOrd="0" destOrd="0" presId="urn:microsoft.com/office/officeart/2005/8/layout/radial6"/>
    <dgm:cxn modelId="{30605983-782B-4843-8CF9-E7AC39005339}" srcId="{A32FB96C-0E32-44AF-B323-A79B0F4CEE1A}" destId="{869939B3-EA47-4343-AE32-7E5033468E5F}" srcOrd="1" destOrd="0" parTransId="{3220CA61-B31D-4A49-B4A0-E5D2BD9AAD85}" sibTransId="{FB8DF254-A24F-478E-8483-0DBE0A86C21A}"/>
    <dgm:cxn modelId="{535BF0BE-972B-44FB-A4E4-6DA980A7FCAA}" type="presOf" srcId="{091BF724-464C-42DC-BE77-35FE2FEF0E46}" destId="{1347EDCA-DA0E-449F-9D2B-EDA0CEF4FFBA}" srcOrd="0" destOrd="0" presId="urn:microsoft.com/office/officeart/2005/8/layout/radial6"/>
    <dgm:cxn modelId="{30A11DBF-A7AD-4715-93BD-CE33F9008B36}" srcId="{A32FB96C-0E32-44AF-B323-A79B0F4CEE1A}" destId="{BFF634E8-4701-4AD1-A3BB-3D549EE1697B}" srcOrd="0" destOrd="0" parTransId="{D19F5FBE-4B84-4008-92E1-F9FAAE9AE2C3}" sibTransId="{2ACFE12F-2753-475E-A479-7D63D06472A0}"/>
    <dgm:cxn modelId="{F26940D0-E144-4957-B27F-306275AFDFCA}" type="presOf" srcId="{FB8DF254-A24F-478E-8483-0DBE0A86C21A}" destId="{79BCAD31-C8F3-4BC4-80F3-34452521E73D}" srcOrd="0" destOrd="0" presId="urn:microsoft.com/office/officeart/2005/8/layout/radial6"/>
    <dgm:cxn modelId="{20A15E3C-8396-49DC-9D63-7A9819DEEA72}" type="presParOf" srcId="{3AF9EFF6-3832-4D8E-9057-AC97D81DBBE5}" destId="{D7BE0749-EB53-4FC9-85C7-B3DE4A3F42FC}" srcOrd="0" destOrd="0" presId="urn:microsoft.com/office/officeart/2005/8/layout/radial6"/>
    <dgm:cxn modelId="{C71FC12C-6B30-4305-AA52-2FA54A27A49F}" type="presParOf" srcId="{3AF9EFF6-3832-4D8E-9057-AC97D81DBBE5}" destId="{FC06F965-CBAF-4260-88B7-F5E784564B86}" srcOrd="1" destOrd="0" presId="urn:microsoft.com/office/officeart/2005/8/layout/radial6"/>
    <dgm:cxn modelId="{14E1B4FC-BD03-4A1E-958E-99422A4B9991}" type="presParOf" srcId="{3AF9EFF6-3832-4D8E-9057-AC97D81DBBE5}" destId="{D2FB869B-4347-4A12-B82E-911CE3994A9A}" srcOrd="2" destOrd="0" presId="urn:microsoft.com/office/officeart/2005/8/layout/radial6"/>
    <dgm:cxn modelId="{377DC78B-E0BD-4300-AC79-6905B7195180}" type="presParOf" srcId="{3AF9EFF6-3832-4D8E-9057-AC97D81DBBE5}" destId="{1D4CDF3E-2C7E-4CEC-BEA1-BB1AC59151CF}" srcOrd="3" destOrd="0" presId="urn:microsoft.com/office/officeart/2005/8/layout/radial6"/>
    <dgm:cxn modelId="{BA0AEA50-E9CA-40CE-A1C0-4AAA5FCF93F7}" type="presParOf" srcId="{3AF9EFF6-3832-4D8E-9057-AC97D81DBBE5}" destId="{E582AE0B-5692-466F-813C-28C914B401DB}" srcOrd="4" destOrd="0" presId="urn:microsoft.com/office/officeart/2005/8/layout/radial6"/>
    <dgm:cxn modelId="{D680DC8C-95DD-4950-ADC3-EA15657D783E}" type="presParOf" srcId="{3AF9EFF6-3832-4D8E-9057-AC97D81DBBE5}" destId="{CE485EEF-92E0-41C0-AC1C-257B68C8C957}" srcOrd="5" destOrd="0" presId="urn:microsoft.com/office/officeart/2005/8/layout/radial6"/>
    <dgm:cxn modelId="{DBD52EA5-5523-4E0B-AEEF-CEC08E53B1CA}" type="presParOf" srcId="{3AF9EFF6-3832-4D8E-9057-AC97D81DBBE5}" destId="{79BCAD31-C8F3-4BC4-80F3-34452521E73D}" srcOrd="6" destOrd="0" presId="urn:microsoft.com/office/officeart/2005/8/layout/radial6"/>
    <dgm:cxn modelId="{7C603AEF-FDA0-47DA-936E-1434EC4D528F}" type="presParOf" srcId="{3AF9EFF6-3832-4D8E-9057-AC97D81DBBE5}" destId="{4433B2FD-B9C1-4400-935C-AF7EFD664721}" srcOrd="7" destOrd="0" presId="urn:microsoft.com/office/officeart/2005/8/layout/radial6"/>
    <dgm:cxn modelId="{36E4A06A-2396-4352-A0F5-AAFCF7D73B99}" type="presParOf" srcId="{3AF9EFF6-3832-4D8E-9057-AC97D81DBBE5}" destId="{B6B37B95-8F1A-4139-9CAE-AEF9CFDE4D29}" srcOrd="8" destOrd="0" presId="urn:microsoft.com/office/officeart/2005/8/layout/radial6"/>
    <dgm:cxn modelId="{A3E98345-8D14-4884-B5F7-25F01465F9F2}" type="presParOf" srcId="{3AF9EFF6-3832-4D8E-9057-AC97D81DBBE5}" destId="{C5BAE4A7-CBFA-4AE3-89C3-EF1F19D23B7F}" srcOrd="9" destOrd="0" presId="urn:microsoft.com/office/officeart/2005/8/layout/radial6"/>
    <dgm:cxn modelId="{80186C56-85C7-48FF-B7B4-02CE4C3AABB0}" type="presParOf" srcId="{3AF9EFF6-3832-4D8E-9057-AC97D81DBBE5}" destId="{ABAC02B0-438C-44AE-AB3D-55A2249768E7}" srcOrd="10" destOrd="0" presId="urn:microsoft.com/office/officeart/2005/8/layout/radial6"/>
    <dgm:cxn modelId="{0B1523BC-BCD8-4426-8698-0C94DE81D387}" type="presParOf" srcId="{3AF9EFF6-3832-4D8E-9057-AC97D81DBBE5}" destId="{F59C57F1-0A02-4DEA-B5D7-BCD8F4F52AC1}" srcOrd="11" destOrd="0" presId="urn:microsoft.com/office/officeart/2005/8/layout/radial6"/>
    <dgm:cxn modelId="{E0336E4D-6682-42E3-B2BA-7E22A9C64EB4}" type="presParOf" srcId="{3AF9EFF6-3832-4D8E-9057-AC97D81DBBE5}" destId="{1347EDCA-DA0E-449F-9D2B-EDA0CEF4FFBA}" srcOrd="12" destOrd="0" presId="urn:microsoft.com/office/officeart/2005/8/layout/radial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D3735D-B8E7-4C07-965B-3322C6B5A639}" type="doc">
      <dgm:prSet loTypeId="urn:microsoft.com/office/officeart/2005/8/layout/arrow1" loCatId="process" qsTypeId="urn:microsoft.com/office/officeart/2005/8/quickstyle/3d3" qsCatId="3D" csTypeId="urn:microsoft.com/office/officeart/2005/8/colors/accent1_2" csCatId="accent1" phldr="1"/>
      <dgm:spPr/>
      <dgm:t>
        <a:bodyPr/>
        <a:lstStyle/>
        <a:p>
          <a:endParaRPr lang="en-US"/>
        </a:p>
      </dgm:t>
    </dgm:pt>
    <dgm:pt modelId="{72E89ED5-7615-4CC7-A6AE-B4DB0E3DB504}">
      <dgm:prSet phldrT="[Text]" custT="1"/>
      <dgm:spPr>
        <a:solidFill>
          <a:srgbClr val="5C0000"/>
        </a:solidFill>
      </dgm:spPr>
      <dgm:t>
        <a:bodyPr/>
        <a:lstStyle/>
        <a:p>
          <a:pPr algn="l">
            <a:buNone/>
          </a:pPr>
          <a:endParaRPr lang="en-US" sz="2000" b="1" dirty="0">
            <a:latin typeface="Calibri" panose="020F0502020204030204" pitchFamily="34" charset="0"/>
            <a:cs typeface="Calibri" panose="020F0502020204030204" pitchFamily="34" charset="0"/>
          </a:endParaRPr>
        </a:p>
        <a:p>
          <a:pPr algn="l">
            <a:buNone/>
          </a:pPr>
          <a:r>
            <a:rPr lang="en-US" sz="2000" b="1" dirty="0">
              <a:latin typeface="Calibri" panose="020F0502020204030204" pitchFamily="34" charset="0"/>
              <a:cs typeface="Calibri" panose="020F0502020204030204" pitchFamily="34" charset="0"/>
            </a:rPr>
            <a:t>Vendor Registration - To be eligible as a “Small Business” under the SBEP, a business must adhere to the following criteria:- </a:t>
          </a:r>
          <a:r>
            <a:rPr lang="en-US" sz="2000" dirty="0">
              <a:latin typeface="Calibri" panose="020F0502020204030204" pitchFamily="34" charset="0"/>
              <a:cs typeface="Calibri" panose="020F0502020204030204" pitchFamily="34" charset="0"/>
            </a:rPr>
            <a:t>Visit the Vendor Registration section in Bonfire (https://fortbendisd.bonfirehub.com/portal/) </a:t>
          </a:r>
          <a:endParaRPr lang="en-US" sz="2000" b="1" dirty="0">
            <a:latin typeface="Calibri" panose="020F0502020204030204" pitchFamily="34" charset="0"/>
            <a:cs typeface="Calibri" panose="020F0502020204030204" pitchFamily="34" charset="0"/>
          </a:endParaRPr>
        </a:p>
        <a:p>
          <a:pPr algn="l">
            <a:buNone/>
          </a:pPr>
          <a:endParaRPr lang="en-US" sz="2000" dirty="0">
            <a:latin typeface="Calibri" panose="020F0502020204030204" pitchFamily="34" charset="0"/>
            <a:cs typeface="Calibri" panose="020F0502020204030204" pitchFamily="34" charset="0"/>
          </a:endParaRPr>
        </a:p>
      </dgm:t>
    </dgm:pt>
    <dgm:pt modelId="{7D4916CE-A5CA-41EC-9352-C85E8C8BE595}" type="parTrans" cxnId="{BD4802B7-F032-40A0-864D-C75BAC7854EB}">
      <dgm:prSet/>
      <dgm:spPr/>
      <dgm:t>
        <a:bodyPr/>
        <a:lstStyle/>
        <a:p>
          <a:pPr algn="l"/>
          <a:endParaRPr lang="en-US"/>
        </a:p>
      </dgm:t>
    </dgm:pt>
    <dgm:pt modelId="{0B94BEFE-EF4C-413A-AA3A-845DD2A49B01}" type="sibTrans" cxnId="{BD4802B7-F032-40A0-864D-C75BAC7854EB}">
      <dgm:prSet/>
      <dgm:spPr/>
      <dgm:t>
        <a:bodyPr/>
        <a:lstStyle/>
        <a:p>
          <a:pPr algn="l"/>
          <a:endParaRPr lang="en-US"/>
        </a:p>
      </dgm:t>
    </dgm:pt>
    <dgm:pt modelId="{65D4CE89-2338-4F62-8362-AB5C08AA191D}">
      <dgm:prSet phldrT="[Text]" custT="1"/>
      <dgm:spPr>
        <a:solidFill>
          <a:srgbClr val="002060"/>
        </a:solidFill>
      </dgm:spPr>
      <dgm:t>
        <a:bodyPr/>
        <a:lstStyle/>
        <a:p>
          <a:pPr algn="l"/>
          <a:endParaRPr lang="en-US" sz="2000" b="1" dirty="0">
            <a:latin typeface="Calibri" panose="020F0502020204030204" pitchFamily="34" charset="0"/>
            <a:cs typeface="Calibri" panose="020F0502020204030204" pitchFamily="34" charset="0"/>
          </a:endParaRPr>
        </a:p>
        <a:p>
          <a:pPr algn="l"/>
          <a:r>
            <a:rPr lang="en-US" sz="2000" b="1" dirty="0" err="1">
              <a:latin typeface="Calibri" panose="020F0502020204030204" pitchFamily="34" charset="0"/>
              <a:cs typeface="Calibri" panose="020F0502020204030204" pitchFamily="34" charset="0"/>
            </a:rPr>
            <a:t>Sam.Gov</a:t>
          </a:r>
          <a:r>
            <a:rPr lang="en-US" sz="2000" b="1" dirty="0">
              <a:latin typeface="Calibri" panose="020F0502020204030204" pitchFamily="34" charset="0"/>
              <a:cs typeface="Calibri" panose="020F0502020204030204" pitchFamily="34" charset="0"/>
            </a:rPr>
            <a:t> - SAM.gov, an official website of the U.S. government. There is no cost to use this site.</a:t>
          </a:r>
          <a:r>
            <a:rPr lang="en-US" sz="2000" dirty="0">
              <a:latin typeface="Calibri" panose="020F0502020204030204" pitchFamily="34" charset="0"/>
              <a:cs typeface="Calibri" panose="020F0502020204030204" pitchFamily="34" charset="0"/>
            </a:rPr>
            <a:t> The unique entity identifier - On April 4, 2022, the unique entity identifier used across the federal government changed from the DUNS Number to the Unique Entity ID (generated by SAM.gov).</a:t>
          </a:r>
        </a:p>
        <a:p>
          <a:pPr algn="l"/>
          <a:endParaRPr lang="en-US" sz="2000" dirty="0">
            <a:latin typeface="Calibri" panose="020F0502020204030204" pitchFamily="34" charset="0"/>
            <a:cs typeface="Calibri" panose="020F0502020204030204" pitchFamily="34" charset="0"/>
          </a:endParaRPr>
        </a:p>
      </dgm:t>
    </dgm:pt>
    <dgm:pt modelId="{C8D97739-4D70-4639-8D15-50393A1FF330}" type="parTrans" cxnId="{C1EDDB3B-F225-4B93-ADA9-069BB2A1D946}">
      <dgm:prSet/>
      <dgm:spPr/>
      <dgm:t>
        <a:bodyPr/>
        <a:lstStyle/>
        <a:p>
          <a:pPr algn="l"/>
          <a:endParaRPr lang="en-US"/>
        </a:p>
      </dgm:t>
    </dgm:pt>
    <dgm:pt modelId="{27AED74A-7BD0-4DDC-9B65-9F7F8D8C23A7}" type="sibTrans" cxnId="{C1EDDB3B-F225-4B93-ADA9-069BB2A1D946}">
      <dgm:prSet/>
      <dgm:spPr/>
      <dgm:t>
        <a:bodyPr/>
        <a:lstStyle/>
        <a:p>
          <a:pPr algn="l"/>
          <a:endParaRPr lang="en-US"/>
        </a:p>
      </dgm:t>
    </dgm:pt>
    <dgm:pt modelId="{97DFF25E-3EE6-419E-9259-8DE2C4B52DD7}" type="pres">
      <dgm:prSet presAssocID="{77D3735D-B8E7-4C07-965B-3322C6B5A639}" presName="cycle" presStyleCnt="0">
        <dgm:presLayoutVars>
          <dgm:dir/>
          <dgm:resizeHandles val="exact"/>
        </dgm:presLayoutVars>
      </dgm:prSet>
      <dgm:spPr/>
    </dgm:pt>
    <dgm:pt modelId="{7E8345BE-ED08-4017-8726-9C8D844F11CB}" type="pres">
      <dgm:prSet presAssocID="{72E89ED5-7615-4CC7-A6AE-B4DB0E3DB504}" presName="arrow" presStyleLbl="node1" presStyleIdx="0" presStyleCnt="2" custScaleX="84974" custRadScaleRad="100522" custRadScaleInc="2966">
        <dgm:presLayoutVars>
          <dgm:bulletEnabled val="1"/>
        </dgm:presLayoutVars>
      </dgm:prSet>
      <dgm:spPr/>
    </dgm:pt>
    <dgm:pt modelId="{D4D1C6DC-1572-4E0F-A460-9EC851C537CB}" type="pres">
      <dgm:prSet presAssocID="{65D4CE89-2338-4F62-8362-AB5C08AA191D}" presName="arrow" presStyleLbl="node1" presStyleIdx="1" presStyleCnt="2" custScaleX="84974" custRadScaleRad="100452" custRadScaleInc="-2718">
        <dgm:presLayoutVars>
          <dgm:bulletEnabled val="1"/>
        </dgm:presLayoutVars>
      </dgm:prSet>
      <dgm:spPr/>
    </dgm:pt>
  </dgm:ptLst>
  <dgm:cxnLst>
    <dgm:cxn modelId="{C1EDDB3B-F225-4B93-ADA9-069BB2A1D946}" srcId="{77D3735D-B8E7-4C07-965B-3322C6B5A639}" destId="{65D4CE89-2338-4F62-8362-AB5C08AA191D}" srcOrd="1" destOrd="0" parTransId="{C8D97739-4D70-4639-8D15-50393A1FF330}" sibTransId="{27AED74A-7BD0-4DDC-9B65-9F7F8D8C23A7}"/>
    <dgm:cxn modelId="{E21AD0A9-3E2D-492E-A3DB-9EFE70F933BF}" type="presOf" srcId="{72E89ED5-7615-4CC7-A6AE-B4DB0E3DB504}" destId="{7E8345BE-ED08-4017-8726-9C8D844F11CB}" srcOrd="0" destOrd="0" presId="urn:microsoft.com/office/officeart/2005/8/layout/arrow1"/>
    <dgm:cxn modelId="{3600F9AB-6D77-46B2-A5E9-2F6098B4CA15}" type="presOf" srcId="{77D3735D-B8E7-4C07-965B-3322C6B5A639}" destId="{97DFF25E-3EE6-419E-9259-8DE2C4B52DD7}" srcOrd="0" destOrd="0" presId="urn:microsoft.com/office/officeart/2005/8/layout/arrow1"/>
    <dgm:cxn modelId="{859BE6B0-8A13-4F58-A85D-BFE0BBF205F5}" type="presOf" srcId="{65D4CE89-2338-4F62-8362-AB5C08AA191D}" destId="{D4D1C6DC-1572-4E0F-A460-9EC851C537CB}" srcOrd="0" destOrd="0" presId="urn:microsoft.com/office/officeart/2005/8/layout/arrow1"/>
    <dgm:cxn modelId="{BD4802B7-F032-40A0-864D-C75BAC7854EB}" srcId="{77D3735D-B8E7-4C07-965B-3322C6B5A639}" destId="{72E89ED5-7615-4CC7-A6AE-B4DB0E3DB504}" srcOrd="0" destOrd="0" parTransId="{7D4916CE-A5CA-41EC-9352-C85E8C8BE595}" sibTransId="{0B94BEFE-EF4C-413A-AA3A-845DD2A49B01}"/>
    <dgm:cxn modelId="{D116F32F-DA67-499F-A6BC-852106444631}" type="presParOf" srcId="{97DFF25E-3EE6-419E-9259-8DE2C4B52DD7}" destId="{7E8345BE-ED08-4017-8726-9C8D844F11CB}" srcOrd="0" destOrd="0" presId="urn:microsoft.com/office/officeart/2005/8/layout/arrow1"/>
    <dgm:cxn modelId="{84A0CF91-472F-48E0-BFBC-F31973CF8E2C}" type="presParOf" srcId="{97DFF25E-3EE6-419E-9259-8DE2C4B52DD7}" destId="{D4D1C6DC-1572-4E0F-A460-9EC851C537CB}" srcOrd="1" destOrd="0" presId="urn:microsoft.com/office/officeart/2005/8/layout/arrow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79938938-A3DF-4AB4-A6EB-DF9C813A53B5}" type="doc">
      <dgm:prSet loTypeId="urn:microsoft.com/office/officeart/2005/8/layout/hierarchy1" loCatId="hierarchy" qsTypeId="urn:microsoft.com/office/officeart/2005/8/quickstyle/3d3" qsCatId="3D" csTypeId="urn:microsoft.com/office/officeart/2005/8/colors/colorful1" csCatId="colorful" phldr="1"/>
      <dgm:spPr/>
      <dgm:t>
        <a:bodyPr/>
        <a:lstStyle/>
        <a:p>
          <a:endParaRPr lang="en-US"/>
        </a:p>
      </dgm:t>
    </dgm:pt>
    <dgm:pt modelId="{31854D67-C11D-4FD6-8D4C-F5151B25F3BB}">
      <dgm:prSet custT="1"/>
      <dgm:spPr/>
      <dgm:t>
        <a:bodyPr/>
        <a:lstStyle/>
        <a:p>
          <a:r>
            <a:rPr lang="en-US" sz="1400" b="1" dirty="0"/>
            <a:t>Virtual One-on-One Meetings </a:t>
          </a:r>
        </a:p>
        <a:p>
          <a:r>
            <a:rPr lang="en-US" sz="1400" b="1" dirty="0"/>
            <a:t>https://</a:t>
          </a:r>
          <a:r>
            <a:rPr lang="en-US" sz="1400" b="1" dirty="0">
              <a:hlinkClick xmlns:r="http://schemas.openxmlformats.org/officeDocument/2006/relationships" r:id="rId1"/>
            </a:rPr>
            <a:t>www.fortbendisd.com </a:t>
          </a:r>
          <a:endParaRPr lang="en-US" sz="1400" b="1" dirty="0"/>
        </a:p>
        <a:p>
          <a:r>
            <a:rPr lang="en-US" sz="1400" b="1" dirty="0"/>
            <a:t>to request an appointment)</a:t>
          </a:r>
        </a:p>
      </dgm:t>
    </dgm:pt>
    <dgm:pt modelId="{00F897C3-98A3-48D4-8BA6-97E359FED361}" type="parTrans" cxnId="{B14FDFD0-8B48-4D18-AA86-D4CCBB1C5B91}">
      <dgm:prSet/>
      <dgm:spPr/>
      <dgm:t>
        <a:bodyPr/>
        <a:lstStyle/>
        <a:p>
          <a:endParaRPr lang="en-US" sz="1400" b="1"/>
        </a:p>
      </dgm:t>
    </dgm:pt>
    <dgm:pt modelId="{DEABC18B-E874-4C57-9FAB-C779CFA72DD4}" type="sibTrans" cxnId="{B14FDFD0-8B48-4D18-AA86-D4CCBB1C5B91}">
      <dgm:prSet/>
      <dgm:spPr/>
      <dgm:t>
        <a:bodyPr/>
        <a:lstStyle/>
        <a:p>
          <a:endParaRPr lang="en-US" sz="1400" b="1"/>
        </a:p>
      </dgm:t>
    </dgm:pt>
    <dgm:pt modelId="{7706F100-12D7-43E7-B514-0827F0828C42}">
      <dgm:prSet custT="1"/>
      <dgm:spPr/>
      <dgm:t>
        <a:bodyPr/>
        <a:lstStyle/>
        <a:p>
          <a:r>
            <a:rPr lang="en-US" sz="1400" b="1" dirty="0"/>
            <a:t>Virtual Information Session </a:t>
          </a:r>
        </a:p>
        <a:p>
          <a:r>
            <a:rPr lang="en-US" sz="1400" b="1" dirty="0"/>
            <a:t>(Visit </a:t>
          </a:r>
          <a:r>
            <a:rPr lang="en-US" sz="1400" b="1" dirty="0">
              <a:hlinkClick xmlns:r="http://schemas.openxmlformats.org/officeDocument/2006/relationships" r:id="rId1"/>
            </a:rPr>
            <a:t>www.fortbendisd.com</a:t>
          </a:r>
          <a:endParaRPr lang="en-US" sz="1400" b="1" dirty="0"/>
        </a:p>
        <a:p>
          <a:r>
            <a:rPr lang="en-US" sz="1400" b="1" dirty="0"/>
            <a:t>May 28, 2025 </a:t>
          </a:r>
        </a:p>
        <a:p>
          <a:r>
            <a:rPr lang="en-US" sz="1400" b="1" dirty="0"/>
            <a:t>2:00 PM – 3:00 PM</a:t>
          </a:r>
        </a:p>
      </dgm:t>
    </dgm:pt>
    <dgm:pt modelId="{9F3A1317-CC06-416C-AE02-1770298FA96E}" type="parTrans" cxnId="{D79D00B4-7370-4B44-AD36-22FFA894B8AA}">
      <dgm:prSet/>
      <dgm:spPr/>
      <dgm:t>
        <a:bodyPr/>
        <a:lstStyle/>
        <a:p>
          <a:endParaRPr lang="en-US" sz="1400" b="1"/>
        </a:p>
      </dgm:t>
    </dgm:pt>
    <dgm:pt modelId="{C0A01672-AEBC-4F9C-951B-7A5B07AD9DCC}" type="sibTrans" cxnId="{D79D00B4-7370-4B44-AD36-22FFA894B8AA}">
      <dgm:prSet/>
      <dgm:spPr/>
      <dgm:t>
        <a:bodyPr/>
        <a:lstStyle/>
        <a:p>
          <a:endParaRPr lang="en-US" sz="1400" b="1"/>
        </a:p>
      </dgm:t>
    </dgm:pt>
    <dgm:pt modelId="{80D62953-188C-450F-842A-D8EB12E49AB7}">
      <dgm:prSet custT="1"/>
      <dgm:spPr/>
      <dgm:t>
        <a:bodyPr/>
        <a:lstStyle/>
        <a:p>
          <a:r>
            <a:rPr lang="en-US" sz="1400" b="1" dirty="0"/>
            <a:t>Fort Bend ISD </a:t>
          </a:r>
        </a:p>
        <a:p>
          <a:r>
            <a:rPr lang="en-US" sz="1400" b="1" dirty="0"/>
            <a:t>Needs Your Business</a:t>
          </a:r>
        </a:p>
        <a:p>
          <a:r>
            <a:rPr lang="en-US" sz="1400" b="1" dirty="0"/>
            <a:t>June 25, 2025 </a:t>
          </a:r>
        </a:p>
        <a:p>
          <a:r>
            <a:rPr lang="en-US" sz="1400" b="1" dirty="0"/>
            <a:t>2:00 – 4:00 PM</a:t>
          </a:r>
        </a:p>
      </dgm:t>
    </dgm:pt>
    <dgm:pt modelId="{8DE269C6-F1E6-441E-8D5C-DB7D89CC9C43}" type="parTrans" cxnId="{F10C2856-23E9-4D2E-B507-74D8E0665150}">
      <dgm:prSet/>
      <dgm:spPr/>
      <dgm:t>
        <a:bodyPr/>
        <a:lstStyle/>
        <a:p>
          <a:endParaRPr lang="en-US" sz="1400" b="1"/>
        </a:p>
      </dgm:t>
    </dgm:pt>
    <dgm:pt modelId="{785E149A-2A1E-480C-A9DE-7F4B950B7AFF}" type="sibTrans" cxnId="{F10C2856-23E9-4D2E-B507-74D8E0665150}">
      <dgm:prSet/>
      <dgm:spPr/>
      <dgm:t>
        <a:bodyPr/>
        <a:lstStyle/>
        <a:p>
          <a:endParaRPr lang="en-US" sz="1400" b="1"/>
        </a:p>
      </dgm:t>
    </dgm:pt>
    <dgm:pt modelId="{54C3770B-63A0-4C57-AAB1-1877AC0FB1BB}" type="pres">
      <dgm:prSet presAssocID="{79938938-A3DF-4AB4-A6EB-DF9C813A53B5}" presName="hierChild1" presStyleCnt="0">
        <dgm:presLayoutVars>
          <dgm:chPref val="1"/>
          <dgm:dir/>
          <dgm:animOne val="branch"/>
          <dgm:animLvl val="lvl"/>
          <dgm:resizeHandles/>
        </dgm:presLayoutVars>
      </dgm:prSet>
      <dgm:spPr/>
    </dgm:pt>
    <dgm:pt modelId="{8A48C92D-3269-4D5F-A8EA-A0EC6AAB62CD}" type="pres">
      <dgm:prSet presAssocID="{31854D67-C11D-4FD6-8D4C-F5151B25F3BB}" presName="hierRoot1" presStyleCnt="0"/>
      <dgm:spPr/>
    </dgm:pt>
    <dgm:pt modelId="{7B5FABF4-3C27-433D-93FD-21D11884B3F3}" type="pres">
      <dgm:prSet presAssocID="{31854D67-C11D-4FD6-8D4C-F5151B25F3BB}" presName="composite" presStyleCnt="0"/>
      <dgm:spPr/>
    </dgm:pt>
    <dgm:pt modelId="{29700435-99E7-4550-89C0-2C80DC867C66}" type="pres">
      <dgm:prSet presAssocID="{31854D67-C11D-4FD6-8D4C-F5151B25F3BB}" presName="background" presStyleLbl="node0" presStyleIdx="0" presStyleCnt="3"/>
      <dgm:spPr>
        <a:solidFill>
          <a:srgbClr val="002060"/>
        </a:solidFill>
      </dgm:spPr>
    </dgm:pt>
    <dgm:pt modelId="{A47AC272-0D68-484F-8569-283CA9E07A46}" type="pres">
      <dgm:prSet presAssocID="{31854D67-C11D-4FD6-8D4C-F5151B25F3BB}" presName="text" presStyleLbl="fgAcc0" presStyleIdx="0" presStyleCnt="3" custScaleX="109984">
        <dgm:presLayoutVars>
          <dgm:chPref val="3"/>
        </dgm:presLayoutVars>
      </dgm:prSet>
      <dgm:spPr/>
    </dgm:pt>
    <dgm:pt modelId="{125722BD-E52D-489A-A93C-8B6D92F49D0B}" type="pres">
      <dgm:prSet presAssocID="{31854D67-C11D-4FD6-8D4C-F5151B25F3BB}" presName="hierChild2" presStyleCnt="0"/>
      <dgm:spPr/>
    </dgm:pt>
    <dgm:pt modelId="{897C51AF-6E96-4248-958B-366421817FFC}" type="pres">
      <dgm:prSet presAssocID="{7706F100-12D7-43E7-B514-0827F0828C42}" presName="hierRoot1" presStyleCnt="0"/>
      <dgm:spPr/>
    </dgm:pt>
    <dgm:pt modelId="{4911FB0C-0551-4BE6-A4EF-137BAFF62504}" type="pres">
      <dgm:prSet presAssocID="{7706F100-12D7-43E7-B514-0827F0828C42}" presName="composite" presStyleCnt="0"/>
      <dgm:spPr/>
    </dgm:pt>
    <dgm:pt modelId="{2C09493A-A850-41B2-899F-900CE969E0AD}" type="pres">
      <dgm:prSet presAssocID="{7706F100-12D7-43E7-B514-0827F0828C42}" presName="background" presStyleLbl="node0" presStyleIdx="1" presStyleCnt="3"/>
      <dgm:spPr>
        <a:solidFill>
          <a:srgbClr val="002060"/>
        </a:solidFill>
      </dgm:spPr>
    </dgm:pt>
    <dgm:pt modelId="{15F12F6F-E999-411C-90E5-C48DDFEB7A81}" type="pres">
      <dgm:prSet presAssocID="{7706F100-12D7-43E7-B514-0827F0828C42}" presName="text" presStyleLbl="fgAcc0" presStyleIdx="1" presStyleCnt="3" custScaleX="109984">
        <dgm:presLayoutVars>
          <dgm:chPref val="3"/>
        </dgm:presLayoutVars>
      </dgm:prSet>
      <dgm:spPr/>
    </dgm:pt>
    <dgm:pt modelId="{1BE667FA-89A2-4C51-A568-D878965E6DF4}" type="pres">
      <dgm:prSet presAssocID="{7706F100-12D7-43E7-B514-0827F0828C42}" presName="hierChild2" presStyleCnt="0"/>
      <dgm:spPr/>
    </dgm:pt>
    <dgm:pt modelId="{DA3AB102-DF97-4C65-B742-E7B57126D4B2}" type="pres">
      <dgm:prSet presAssocID="{80D62953-188C-450F-842A-D8EB12E49AB7}" presName="hierRoot1" presStyleCnt="0"/>
      <dgm:spPr/>
    </dgm:pt>
    <dgm:pt modelId="{EAA39797-E127-4C7B-A1F3-8163D40F9916}" type="pres">
      <dgm:prSet presAssocID="{80D62953-188C-450F-842A-D8EB12E49AB7}" presName="composite" presStyleCnt="0"/>
      <dgm:spPr/>
    </dgm:pt>
    <dgm:pt modelId="{76E6206A-A31D-4984-ADFF-CD1828888694}" type="pres">
      <dgm:prSet presAssocID="{80D62953-188C-450F-842A-D8EB12E49AB7}" presName="background" presStyleLbl="node0" presStyleIdx="2" presStyleCnt="3"/>
      <dgm:spPr>
        <a:solidFill>
          <a:srgbClr val="002060"/>
        </a:solidFill>
      </dgm:spPr>
    </dgm:pt>
    <dgm:pt modelId="{BDDEC39C-2A8A-4AFC-9411-D899F3512F23}" type="pres">
      <dgm:prSet presAssocID="{80D62953-188C-450F-842A-D8EB12E49AB7}" presName="text" presStyleLbl="fgAcc0" presStyleIdx="2" presStyleCnt="3" custScaleX="109984">
        <dgm:presLayoutVars>
          <dgm:chPref val="3"/>
        </dgm:presLayoutVars>
      </dgm:prSet>
      <dgm:spPr/>
    </dgm:pt>
    <dgm:pt modelId="{466D47AA-778A-4F19-AA15-8E757A7789CE}" type="pres">
      <dgm:prSet presAssocID="{80D62953-188C-450F-842A-D8EB12E49AB7}" presName="hierChild2" presStyleCnt="0"/>
      <dgm:spPr/>
    </dgm:pt>
  </dgm:ptLst>
  <dgm:cxnLst>
    <dgm:cxn modelId="{F10C2856-23E9-4D2E-B507-74D8E0665150}" srcId="{79938938-A3DF-4AB4-A6EB-DF9C813A53B5}" destId="{80D62953-188C-450F-842A-D8EB12E49AB7}" srcOrd="2" destOrd="0" parTransId="{8DE269C6-F1E6-441E-8D5C-DB7D89CC9C43}" sibTransId="{785E149A-2A1E-480C-A9DE-7F4B950B7AFF}"/>
    <dgm:cxn modelId="{F54CE17C-2D3E-4314-8471-A143B783149B}" type="presOf" srcId="{7706F100-12D7-43E7-B514-0827F0828C42}" destId="{15F12F6F-E999-411C-90E5-C48DDFEB7A81}" srcOrd="0" destOrd="0" presId="urn:microsoft.com/office/officeart/2005/8/layout/hierarchy1"/>
    <dgm:cxn modelId="{DD400883-D0DD-432F-BDB8-3BDE78A5FF07}" type="presOf" srcId="{79938938-A3DF-4AB4-A6EB-DF9C813A53B5}" destId="{54C3770B-63A0-4C57-AAB1-1877AC0FB1BB}" srcOrd="0" destOrd="0" presId="urn:microsoft.com/office/officeart/2005/8/layout/hierarchy1"/>
    <dgm:cxn modelId="{F66DA49F-C109-4AF1-9007-25D6A74ACF24}" type="presOf" srcId="{80D62953-188C-450F-842A-D8EB12E49AB7}" destId="{BDDEC39C-2A8A-4AFC-9411-D899F3512F23}" srcOrd="0" destOrd="0" presId="urn:microsoft.com/office/officeart/2005/8/layout/hierarchy1"/>
    <dgm:cxn modelId="{989E7AAC-A7D6-47D2-BE93-2878E3468C23}" type="presOf" srcId="{31854D67-C11D-4FD6-8D4C-F5151B25F3BB}" destId="{A47AC272-0D68-484F-8569-283CA9E07A46}" srcOrd="0" destOrd="0" presId="urn:microsoft.com/office/officeart/2005/8/layout/hierarchy1"/>
    <dgm:cxn modelId="{D79D00B4-7370-4B44-AD36-22FFA894B8AA}" srcId="{79938938-A3DF-4AB4-A6EB-DF9C813A53B5}" destId="{7706F100-12D7-43E7-B514-0827F0828C42}" srcOrd="1" destOrd="0" parTransId="{9F3A1317-CC06-416C-AE02-1770298FA96E}" sibTransId="{C0A01672-AEBC-4F9C-951B-7A5B07AD9DCC}"/>
    <dgm:cxn modelId="{B14FDFD0-8B48-4D18-AA86-D4CCBB1C5B91}" srcId="{79938938-A3DF-4AB4-A6EB-DF9C813A53B5}" destId="{31854D67-C11D-4FD6-8D4C-F5151B25F3BB}" srcOrd="0" destOrd="0" parTransId="{00F897C3-98A3-48D4-8BA6-97E359FED361}" sibTransId="{DEABC18B-E874-4C57-9FAB-C779CFA72DD4}"/>
    <dgm:cxn modelId="{AA0849F0-D0F2-422B-B307-EB6FC08DCD98}" type="presParOf" srcId="{54C3770B-63A0-4C57-AAB1-1877AC0FB1BB}" destId="{8A48C92D-3269-4D5F-A8EA-A0EC6AAB62CD}" srcOrd="0" destOrd="0" presId="urn:microsoft.com/office/officeart/2005/8/layout/hierarchy1"/>
    <dgm:cxn modelId="{FB9C1FE5-4C26-4F4E-BAEB-AAC070E1898A}" type="presParOf" srcId="{8A48C92D-3269-4D5F-A8EA-A0EC6AAB62CD}" destId="{7B5FABF4-3C27-433D-93FD-21D11884B3F3}" srcOrd="0" destOrd="0" presId="urn:microsoft.com/office/officeart/2005/8/layout/hierarchy1"/>
    <dgm:cxn modelId="{E0D296ED-78FC-4D58-9689-F420010DDE4E}" type="presParOf" srcId="{7B5FABF4-3C27-433D-93FD-21D11884B3F3}" destId="{29700435-99E7-4550-89C0-2C80DC867C66}" srcOrd="0" destOrd="0" presId="urn:microsoft.com/office/officeart/2005/8/layout/hierarchy1"/>
    <dgm:cxn modelId="{A9688A52-F7FC-4FFE-84DE-DE5685B6DF8A}" type="presParOf" srcId="{7B5FABF4-3C27-433D-93FD-21D11884B3F3}" destId="{A47AC272-0D68-484F-8569-283CA9E07A46}" srcOrd="1" destOrd="0" presId="urn:microsoft.com/office/officeart/2005/8/layout/hierarchy1"/>
    <dgm:cxn modelId="{5AE5EA4C-D59C-4326-93CC-00B64546E03E}" type="presParOf" srcId="{8A48C92D-3269-4D5F-A8EA-A0EC6AAB62CD}" destId="{125722BD-E52D-489A-A93C-8B6D92F49D0B}" srcOrd="1" destOrd="0" presId="urn:microsoft.com/office/officeart/2005/8/layout/hierarchy1"/>
    <dgm:cxn modelId="{6CA47D0A-D444-40CA-AE4A-117B1A956434}" type="presParOf" srcId="{54C3770B-63A0-4C57-AAB1-1877AC0FB1BB}" destId="{897C51AF-6E96-4248-958B-366421817FFC}" srcOrd="1" destOrd="0" presId="urn:microsoft.com/office/officeart/2005/8/layout/hierarchy1"/>
    <dgm:cxn modelId="{7675B213-245B-4C11-9917-625F17CA59E1}" type="presParOf" srcId="{897C51AF-6E96-4248-958B-366421817FFC}" destId="{4911FB0C-0551-4BE6-A4EF-137BAFF62504}" srcOrd="0" destOrd="0" presId="urn:microsoft.com/office/officeart/2005/8/layout/hierarchy1"/>
    <dgm:cxn modelId="{85688190-2FE5-480A-A2B4-933C868F6FAF}" type="presParOf" srcId="{4911FB0C-0551-4BE6-A4EF-137BAFF62504}" destId="{2C09493A-A850-41B2-899F-900CE969E0AD}" srcOrd="0" destOrd="0" presId="urn:microsoft.com/office/officeart/2005/8/layout/hierarchy1"/>
    <dgm:cxn modelId="{2419DA4C-00F4-4D01-9795-E16EF01E9BB9}" type="presParOf" srcId="{4911FB0C-0551-4BE6-A4EF-137BAFF62504}" destId="{15F12F6F-E999-411C-90E5-C48DDFEB7A81}" srcOrd="1" destOrd="0" presId="urn:microsoft.com/office/officeart/2005/8/layout/hierarchy1"/>
    <dgm:cxn modelId="{983DE572-D50D-4ACB-9421-63F035476730}" type="presParOf" srcId="{897C51AF-6E96-4248-958B-366421817FFC}" destId="{1BE667FA-89A2-4C51-A568-D878965E6DF4}" srcOrd="1" destOrd="0" presId="urn:microsoft.com/office/officeart/2005/8/layout/hierarchy1"/>
    <dgm:cxn modelId="{18A33180-1CFC-417D-9FBC-1945C15199EF}" type="presParOf" srcId="{54C3770B-63A0-4C57-AAB1-1877AC0FB1BB}" destId="{DA3AB102-DF97-4C65-B742-E7B57126D4B2}" srcOrd="2" destOrd="0" presId="urn:microsoft.com/office/officeart/2005/8/layout/hierarchy1"/>
    <dgm:cxn modelId="{9B679EB3-715E-48A4-9FC3-6822DC10AE4C}" type="presParOf" srcId="{DA3AB102-DF97-4C65-B742-E7B57126D4B2}" destId="{EAA39797-E127-4C7B-A1F3-8163D40F9916}" srcOrd="0" destOrd="0" presId="urn:microsoft.com/office/officeart/2005/8/layout/hierarchy1"/>
    <dgm:cxn modelId="{7A540AC5-4BFC-4394-BF40-1FC0CE8369FD}" type="presParOf" srcId="{EAA39797-E127-4C7B-A1F3-8163D40F9916}" destId="{76E6206A-A31D-4984-ADFF-CD1828888694}" srcOrd="0" destOrd="0" presId="urn:microsoft.com/office/officeart/2005/8/layout/hierarchy1"/>
    <dgm:cxn modelId="{D1103124-2B4E-4165-9741-E6664201ED26}" type="presParOf" srcId="{EAA39797-E127-4C7B-A1F3-8163D40F9916}" destId="{BDDEC39C-2A8A-4AFC-9411-D899F3512F23}" srcOrd="1" destOrd="0" presId="urn:microsoft.com/office/officeart/2005/8/layout/hierarchy1"/>
    <dgm:cxn modelId="{C422DCA3-44C9-4919-B638-54D8AE286C07}" type="presParOf" srcId="{DA3AB102-DF97-4C65-B742-E7B57126D4B2}" destId="{466D47AA-778A-4F19-AA15-8E757A7789CE}"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47EDCA-DA0E-449F-9D2B-EDA0CEF4FFBA}">
      <dsp:nvSpPr>
        <dsp:cNvPr id="0" name=""/>
        <dsp:cNvSpPr/>
      </dsp:nvSpPr>
      <dsp:spPr>
        <a:xfrm>
          <a:off x="379605" y="597372"/>
          <a:ext cx="2528736" cy="2528736"/>
        </a:xfrm>
        <a:prstGeom prst="blockArc">
          <a:avLst>
            <a:gd name="adj1" fmla="val 10800000"/>
            <a:gd name="adj2" fmla="val 16200000"/>
            <a:gd name="adj3" fmla="val 464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5BAE4A7-CBFA-4AE3-89C3-EF1F19D23B7F}">
      <dsp:nvSpPr>
        <dsp:cNvPr id="0" name=""/>
        <dsp:cNvSpPr/>
      </dsp:nvSpPr>
      <dsp:spPr>
        <a:xfrm>
          <a:off x="379605" y="597372"/>
          <a:ext cx="2528736" cy="2528736"/>
        </a:xfrm>
        <a:prstGeom prst="blockArc">
          <a:avLst>
            <a:gd name="adj1" fmla="val 5400000"/>
            <a:gd name="adj2" fmla="val 10800000"/>
            <a:gd name="adj3" fmla="val 464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9BCAD31-C8F3-4BC4-80F3-34452521E73D}">
      <dsp:nvSpPr>
        <dsp:cNvPr id="0" name=""/>
        <dsp:cNvSpPr/>
      </dsp:nvSpPr>
      <dsp:spPr>
        <a:xfrm>
          <a:off x="379605" y="597372"/>
          <a:ext cx="2528736" cy="2528736"/>
        </a:xfrm>
        <a:prstGeom prst="blockArc">
          <a:avLst>
            <a:gd name="adj1" fmla="val 0"/>
            <a:gd name="adj2" fmla="val 5400000"/>
            <a:gd name="adj3" fmla="val 464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D4CDF3E-2C7E-4CEC-BEA1-BB1AC59151CF}">
      <dsp:nvSpPr>
        <dsp:cNvPr id="0" name=""/>
        <dsp:cNvSpPr/>
      </dsp:nvSpPr>
      <dsp:spPr>
        <a:xfrm>
          <a:off x="379605" y="597372"/>
          <a:ext cx="2528736" cy="2528736"/>
        </a:xfrm>
        <a:prstGeom prst="blockArc">
          <a:avLst>
            <a:gd name="adj1" fmla="val 16200000"/>
            <a:gd name="adj2" fmla="val 0"/>
            <a:gd name="adj3" fmla="val 464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7BE0749-EB53-4FC9-85C7-B3DE4A3F42FC}">
      <dsp:nvSpPr>
        <dsp:cNvPr id="0" name=""/>
        <dsp:cNvSpPr/>
      </dsp:nvSpPr>
      <dsp:spPr>
        <a:xfrm>
          <a:off x="1062000" y="1279767"/>
          <a:ext cx="1163946" cy="116394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t>CITY OF HOUSTON</a:t>
          </a:r>
        </a:p>
      </dsp:txBody>
      <dsp:txXfrm>
        <a:off x="1232456" y="1450223"/>
        <a:ext cx="823034" cy="823034"/>
      </dsp:txXfrm>
    </dsp:sp>
    <dsp:sp modelId="{FC06F965-CBAF-4260-88B7-F5E784564B86}">
      <dsp:nvSpPr>
        <dsp:cNvPr id="0" name=""/>
        <dsp:cNvSpPr/>
      </dsp:nvSpPr>
      <dsp:spPr>
        <a:xfrm>
          <a:off x="1236592" y="219322"/>
          <a:ext cx="814762" cy="81476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SBE</a:t>
          </a:r>
        </a:p>
      </dsp:txBody>
      <dsp:txXfrm>
        <a:off x="1355911" y="338641"/>
        <a:ext cx="576124" cy="576124"/>
      </dsp:txXfrm>
    </dsp:sp>
    <dsp:sp modelId="{E582AE0B-5692-466F-813C-28C914B401DB}">
      <dsp:nvSpPr>
        <dsp:cNvPr id="0" name=""/>
        <dsp:cNvSpPr/>
      </dsp:nvSpPr>
      <dsp:spPr>
        <a:xfrm>
          <a:off x="2471629" y="1454359"/>
          <a:ext cx="814762" cy="81476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WBE</a:t>
          </a:r>
        </a:p>
      </dsp:txBody>
      <dsp:txXfrm>
        <a:off x="2590948" y="1573678"/>
        <a:ext cx="576124" cy="576124"/>
      </dsp:txXfrm>
    </dsp:sp>
    <dsp:sp modelId="{4433B2FD-B9C1-4400-935C-AF7EFD664721}">
      <dsp:nvSpPr>
        <dsp:cNvPr id="0" name=""/>
        <dsp:cNvSpPr/>
      </dsp:nvSpPr>
      <dsp:spPr>
        <a:xfrm>
          <a:off x="1236592" y="2689396"/>
          <a:ext cx="814762" cy="81476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PDBE</a:t>
          </a:r>
        </a:p>
      </dsp:txBody>
      <dsp:txXfrm>
        <a:off x="1355911" y="2808715"/>
        <a:ext cx="576124" cy="576124"/>
      </dsp:txXfrm>
    </dsp:sp>
    <dsp:sp modelId="{ABAC02B0-438C-44AE-AB3D-55A2249768E7}">
      <dsp:nvSpPr>
        <dsp:cNvPr id="0" name=""/>
        <dsp:cNvSpPr/>
      </dsp:nvSpPr>
      <dsp:spPr>
        <a:xfrm>
          <a:off x="1555" y="1454359"/>
          <a:ext cx="814762" cy="81476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MBE</a:t>
          </a:r>
        </a:p>
      </dsp:txBody>
      <dsp:txXfrm>
        <a:off x="120874" y="1573678"/>
        <a:ext cx="576124" cy="5761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8345BE-ED08-4017-8726-9C8D844F11CB}">
      <dsp:nvSpPr>
        <dsp:cNvPr id="0" name=""/>
        <dsp:cNvSpPr/>
      </dsp:nvSpPr>
      <dsp:spPr>
        <a:xfrm rot="16200000">
          <a:off x="406816" y="-302833"/>
          <a:ext cx="4601195" cy="5414827"/>
        </a:xfrm>
        <a:prstGeom prst="upArrow">
          <a:avLst>
            <a:gd name="adj1" fmla="val 50000"/>
            <a:gd name="adj2" fmla="val 35000"/>
          </a:avLst>
        </a:prstGeom>
        <a:solidFill>
          <a:srgbClr val="5C0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endParaRPr lang="en-US" sz="2000" b="1" kern="1200" dirty="0">
            <a:latin typeface="Calibri" panose="020F0502020204030204" pitchFamily="34" charset="0"/>
            <a:cs typeface="Calibri" panose="020F0502020204030204" pitchFamily="34" charset="0"/>
          </a:endParaRPr>
        </a:p>
        <a:p>
          <a:pPr marL="0" lvl="0" indent="0" algn="l" defTabSz="889000">
            <a:lnSpc>
              <a:spcPct val="90000"/>
            </a:lnSpc>
            <a:spcBef>
              <a:spcPct val="0"/>
            </a:spcBef>
            <a:spcAft>
              <a:spcPct val="35000"/>
            </a:spcAft>
            <a:buNone/>
          </a:pPr>
          <a:r>
            <a:rPr lang="en-US" sz="2000" b="1" kern="1200" dirty="0">
              <a:latin typeface="Calibri" panose="020F0502020204030204" pitchFamily="34" charset="0"/>
              <a:cs typeface="Calibri" panose="020F0502020204030204" pitchFamily="34" charset="0"/>
            </a:rPr>
            <a:t>Vendor Registration - To be eligible as a “Small Business” under the SBEP, a business must adhere to the following criteria:- </a:t>
          </a:r>
          <a:r>
            <a:rPr lang="en-US" sz="2000" kern="1200" dirty="0">
              <a:latin typeface="Calibri" panose="020F0502020204030204" pitchFamily="34" charset="0"/>
              <a:cs typeface="Calibri" panose="020F0502020204030204" pitchFamily="34" charset="0"/>
            </a:rPr>
            <a:t>Visit the Vendor Registration section in Bonfire (https://fortbendisd.bonfirehub.com/portal/) </a:t>
          </a:r>
          <a:endParaRPr lang="en-US" sz="2000" b="1" kern="1200" dirty="0">
            <a:latin typeface="Calibri" panose="020F0502020204030204" pitchFamily="34" charset="0"/>
            <a:cs typeface="Calibri" panose="020F0502020204030204" pitchFamily="34" charset="0"/>
          </a:endParaRPr>
        </a:p>
        <a:p>
          <a:pPr marL="0" lvl="0" indent="0" algn="l" defTabSz="889000">
            <a:lnSpc>
              <a:spcPct val="90000"/>
            </a:lnSpc>
            <a:spcBef>
              <a:spcPct val="0"/>
            </a:spcBef>
            <a:spcAft>
              <a:spcPct val="35000"/>
            </a:spcAft>
            <a:buNone/>
          </a:pPr>
          <a:endParaRPr lang="en-US" sz="2000" kern="1200" dirty="0">
            <a:latin typeface="Calibri" panose="020F0502020204030204" pitchFamily="34" charset="0"/>
            <a:cs typeface="Calibri" panose="020F0502020204030204" pitchFamily="34" charset="0"/>
          </a:endParaRPr>
        </a:p>
      </dsp:txBody>
      <dsp:txXfrm rot="5400000">
        <a:off x="805210" y="1254281"/>
        <a:ext cx="4609618" cy="2300597"/>
      </dsp:txXfrm>
    </dsp:sp>
    <dsp:sp modelId="{D4D1C6DC-1572-4E0F-A460-9EC851C537CB}">
      <dsp:nvSpPr>
        <dsp:cNvPr id="0" name=""/>
        <dsp:cNvSpPr/>
      </dsp:nvSpPr>
      <dsp:spPr>
        <a:xfrm rot="5400000">
          <a:off x="6929088" y="-277222"/>
          <a:ext cx="4601195" cy="5414827"/>
        </a:xfrm>
        <a:prstGeom prst="upArrow">
          <a:avLst>
            <a:gd name="adj1" fmla="val 50000"/>
            <a:gd name="adj2" fmla="val 35000"/>
          </a:avLst>
        </a:prstGeom>
        <a:solidFill>
          <a:srgbClr val="00206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endParaRPr lang="en-US" sz="2000" b="1" kern="1200" dirty="0">
            <a:latin typeface="Calibri" panose="020F0502020204030204" pitchFamily="34" charset="0"/>
            <a:cs typeface="Calibri" panose="020F0502020204030204" pitchFamily="34" charset="0"/>
          </a:endParaRPr>
        </a:p>
        <a:p>
          <a:pPr marL="0" lvl="0" indent="0" algn="l" defTabSz="889000">
            <a:lnSpc>
              <a:spcPct val="90000"/>
            </a:lnSpc>
            <a:spcBef>
              <a:spcPct val="0"/>
            </a:spcBef>
            <a:spcAft>
              <a:spcPct val="35000"/>
            </a:spcAft>
            <a:buNone/>
          </a:pPr>
          <a:r>
            <a:rPr lang="en-US" sz="2000" b="1" kern="1200" dirty="0" err="1">
              <a:latin typeface="Calibri" panose="020F0502020204030204" pitchFamily="34" charset="0"/>
              <a:cs typeface="Calibri" panose="020F0502020204030204" pitchFamily="34" charset="0"/>
            </a:rPr>
            <a:t>Sam.Gov</a:t>
          </a:r>
          <a:r>
            <a:rPr lang="en-US" sz="2000" b="1" kern="1200" dirty="0">
              <a:latin typeface="Calibri" panose="020F0502020204030204" pitchFamily="34" charset="0"/>
              <a:cs typeface="Calibri" panose="020F0502020204030204" pitchFamily="34" charset="0"/>
            </a:rPr>
            <a:t> - SAM.gov, an official website of the U.S. government. There is no cost to use this site.</a:t>
          </a:r>
          <a:r>
            <a:rPr lang="en-US" sz="2000" kern="1200" dirty="0">
              <a:latin typeface="Calibri" panose="020F0502020204030204" pitchFamily="34" charset="0"/>
              <a:cs typeface="Calibri" panose="020F0502020204030204" pitchFamily="34" charset="0"/>
            </a:rPr>
            <a:t> The unique entity identifier - On April 4, 2022, the unique entity identifier used across the federal government changed from the DUNS Number to the Unique Entity ID (generated by SAM.gov).</a:t>
          </a:r>
        </a:p>
        <a:p>
          <a:pPr marL="0" lvl="0" indent="0" algn="l" defTabSz="889000">
            <a:lnSpc>
              <a:spcPct val="90000"/>
            </a:lnSpc>
            <a:spcBef>
              <a:spcPct val="0"/>
            </a:spcBef>
            <a:spcAft>
              <a:spcPct val="35000"/>
            </a:spcAft>
            <a:buNone/>
          </a:pPr>
          <a:endParaRPr lang="en-US" sz="2000" kern="1200" dirty="0">
            <a:latin typeface="Calibri" panose="020F0502020204030204" pitchFamily="34" charset="0"/>
            <a:cs typeface="Calibri" panose="020F0502020204030204" pitchFamily="34" charset="0"/>
          </a:endParaRPr>
        </a:p>
      </dsp:txBody>
      <dsp:txXfrm rot="-5400000">
        <a:off x="6522273" y="1279893"/>
        <a:ext cx="4609618" cy="23005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700435-99E7-4550-89C0-2C80DC867C66}">
      <dsp:nvSpPr>
        <dsp:cNvPr id="0" name=""/>
        <dsp:cNvSpPr/>
      </dsp:nvSpPr>
      <dsp:spPr>
        <a:xfrm>
          <a:off x="2451" y="741432"/>
          <a:ext cx="2998666" cy="1731300"/>
        </a:xfrm>
        <a:prstGeom prst="roundRect">
          <a:avLst>
            <a:gd name="adj" fmla="val 10000"/>
          </a:avLst>
        </a:prstGeom>
        <a:solidFill>
          <a:srgbClr val="00206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A47AC272-0D68-484F-8569-283CA9E07A46}">
      <dsp:nvSpPr>
        <dsp:cNvPr id="0" name=""/>
        <dsp:cNvSpPr/>
      </dsp:nvSpPr>
      <dsp:spPr>
        <a:xfrm>
          <a:off x="305391" y="1029224"/>
          <a:ext cx="2998666" cy="1731300"/>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Virtual One-on-One Meetings </a:t>
          </a:r>
        </a:p>
        <a:p>
          <a:pPr marL="0" lvl="0" indent="0" algn="ctr" defTabSz="622300">
            <a:lnSpc>
              <a:spcPct val="90000"/>
            </a:lnSpc>
            <a:spcBef>
              <a:spcPct val="0"/>
            </a:spcBef>
            <a:spcAft>
              <a:spcPct val="35000"/>
            </a:spcAft>
            <a:buNone/>
          </a:pPr>
          <a:r>
            <a:rPr lang="en-US" sz="1400" b="1" kern="1200" dirty="0"/>
            <a:t>https://</a:t>
          </a:r>
          <a:r>
            <a:rPr lang="en-US" sz="1400" b="1" kern="1200" dirty="0">
              <a:hlinkClick xmlns:r="http://schemas.openxmlformats.org/officeDocument/2006/relationships" r:id="rId1"/>
            </a:rPr>
            <a:t>www.fortbendisd.com </a:t>
          </a:r>
          <a:endParaRPr lang="en-US" sz="1400" b="1" kern="1200" dirty="0"/>
        </a:p>
        <a:p>
          <a:pPr marL="0" lvl="0" indent="0" algn="ctr" defTabSz="622300">
            <a:lnSpc>
              <a:spcPct val="90000"/>
            </a:lnSpc>
            <a:spcBef>
              <a:spcPct val="0"/>
            </a:spcBef>
            <a:spcAft>
              <a:spcPct val="35000"/>
            </a:spcAft>
            <a:buNone/>
          </a:pPr>
          <a:r>
            <a:rPr lang="en-US" sz="1400" b="1" kern="1200" dirty="0"/>
            <a:t>to request an appointment)</a:t>
          </a:r>
        </a:p>
      </dsp:txBody>
      <dsp:txXfrm>
        <a:off x="356099" y="1079932"/>
        <a:ext cx="2897250" cy="1629884"/>
      </dsp:txXfrm>
    </dsp:sp>
    <dsp:sp modelId="{2C09493A-A850-41B2-899F-900CE969E0AD}">
      <dsp:nvSpPr>
        <dsp:cNvPr id="0" name=""/>
        <dsp:cNvSpPr/>
      </dsp:nvSpPr>
      <dsp:spPr>
        <a:xfrm>
          <a:off x="3606997" y="741432"/>
          <a:ext cx="2998666" cy="1731300"/>
        </a:xfrm>
        <a:prstGeom prst="roundRect">
          <a:avLst>
            <a:gd name="adj" fmla="val 10000"/>
          </a:avLst>
        </a:prstGeom>
        <a:solidFill>
          <a:srgbClr val="00206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15F12F6F-E999-411C-90E5-C48DDFEB7A81}">
      <dsp:nvSpPr>
        <dsp:cNvPr id="0" name=""/>
        <dsp:cNvSpPr/>
      </dsp:nvSpPr>
      <dsp:spPr>
        <a:xfrm>
          <a:off x="3909936" y="1029224"/>
          <a:ext cx="2998666" cy="1731300"/>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Virtual Information Session </a:t>
          </a:r>
        </a:p>
        <a:p>
          <a:pPr marL="0" lvl="0" indent="0" algn="ctr" defTabSz="622300">
            <a:lnSpc>
              <a:spcPct val="90000"/>
            </a:lnSpc>
            <a:spcBef>
              <a:spcPct val="0"/>
            </a:spcBef>
            <a:spcAft>
              <a:spcPct val="35000"/>
            </a:spcAft>
            <a:buNone/>
          </a:pPr>
          <a:r>
            <a:rPr lang="en-US" sz="1400" b="1" kern="1200" dirty="0"/>
            <a:t>(Visit </a:t>
          </a:r>
          <a:r>
            <a:rPr lang="en-US" sz="1400" b="1" kern="1200" dirty="0">
              <a:hlinkClick xmlns:r="http://schemas.openxmlformats.org/officeDocument/2006/relationships" r:id="rId1"/>
            </a:rPr>
            <a:t>www.fortbendisd.com</a:t>
          </a:r>
          <a:endParaRPr lang="en-US" sz="1400" b="1" kern="1200" dirty="0"/>
        </a:p>
        <a:p>
          <a:pPr marL="0" lvl="0" indent="0" algn="ctr" defTabSz="622300">
            <a:lnSpc>
              <a:spcPct val="90000"/>
            </a:lnSpc>
            <a:spcBef>
              <a:spcPct val="0"/>
            </a:spcBef>
            <a:spcAft>
              <a:spcPct val="35000"/>
            </a:spcAft>
            <a:buNone/>
          </a:pPr>
          <a:r>
            <a:rPr lang="en-US" sz="1400" b="1" kern="1200" dirty="0"/>
            <a:t>May 28, 2025 </a:t>
          </a:r>
        </a:p>
        <a:p>
          <a:pPr marL="0" lvl="0" indent="0" algn="ctr" defTabSz="622300">
            <a:lnSpc>
              <a:spcPct val="90000"/>
            </a:lnSpc>
            <a:spcBef>
              <a:spcPct val="0"/>
            </a:spcBef>
            <a:spcAft>
              <a:spcPct val="35000"/>
            </a:spcAft>
            <a:buNone/>
          </a:pPr>
          <a:r>
            <a:rPr lang="en-US" sz="1400" b="1" kern="1200" dirty="0"/>
            <a:t>2:00 PM – 3:00 PM</a:t>
          </a:r>
        </a:p>
      </dsp:txBody>
      <dsp:txXfrm>
        <a:off x="3960644" y="1079932"/>
        <a:ext cx="2897250" cy="1629884"/>
      </dsp:txXfrm>
    </dsp:sp>
    <dsp:sp modelId="{76E6206A-A31D-4984-ADFF-CD1828888694}">
      <dsp:nvSpPr>
        <dsp:cNvPr id="0" name=""/>
        <dsp:cNvSpPr/>
      </dsp:nvSpPr>
      <dsp:spPr>
        <a:xfrm>
          <a:off x="7211542" y="741432"/>
          <a:ext cx="2998666" cy="1731300"/>
        </a:xfrm>
        <a:prstGeom prst="roundRect">
          <a:avLst>
            <a:gd name="adj" fmla="val 10000"/>
          </a:avLst>
        </a:prstGeom>
        <a:solidFill>
          <a:srgbClr val="00206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BDDEC39C-2A8A-4AFC-9411-D899F3512F23}">
      <dsp:nvSpPr>
        <dsp:cNvPr id="0" name=""/>
        <dsp:cNvSpPr/>
      </dsp:nvSpPr>
      <dsp:spPr>
        <a:xfrm>
          <a:off x="7514482" y="1029224"/>
          <a:ext cx="2998666" cy="1731300"/>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Fort Bend ISD </a:t>
          </a:r>
        </a:p>
        <a:p>
          <a:pPr marL="0" lvl="0" indent="0" algn="ctr" defTabSz="622300">
            <a:lnSpc>
              <a:spcPct val="90000"/>
            </a:lnSpc>
            <a:spcBef>
              <a:spcPct val="0"/>
            </a:spcBef>
            <a:spcAft>
              <a:spcPct val="35000"/>
            </a:spcAft>
            <a:buNone/>
          </a:pPr>
          <a:r>
            <a:rPr lang="en-US" sz="1400" b="1" kern="1200" dirty="0"/>
            <a:t>Needs Your Business</a:t>
          </a:r>
        </a:p>
        <a:p>
          <a:pPr marL="0" lvl="0" indent="0" algn="ctr" defTabSz="622300">
            <a:lnSpc>
              <a:spcPct val="90000"/>
            </a:lnSpc>
            <a:spcBef>
              <a:spcPct val="0"/>
            </a:spcBef>
            <a:spcAft>
              <a:spcPct val="35000"/>
            </a:spcAft>
            <a:buNone/>
          </a:pPr>
          <a:r>
            <a:rPr lang="en-US" sz="1400" b="1" kern="1200" dirty="0"/>
            <a:t>June 25, 2025 </a:t>
          </a:r>
        </a:p>
        <a:p>
          <a:pPr marL="0" lvl="0" indent="0" algn="ctr" defTabSz="622300">
            <a:lnSpc>
              <a:spcPct val="90000"/>
            </a:lnSpc>
            <a:spcBef>
              <a:spcPct val="0"/>
            </a:spcBef>
            <a:spcAft>
              <a:spcPct val="35000"/>
            </a:spcAft>
            <a:buNone/>
          </a:pPr>
          <a:r>
            <a:rPr lang="en-US" sz="1400" b="1" kern="1200" dirty="0"/>
            <a:t>2:00 – 4:00 PM</a:t>
          </a:r>
        </a:p>
      </dsp:txBody>
      <dsp:txXfrm>
        <a:off x="7565190" y="1079932"/>
        <a:ext cx="2897250" cy="1629884"/>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2D80A8-0F55-1C46-B0CE-3BD6F1EFDBAF}" type="datetimeFigureOut">
              <a:rPr lang="en-US" smtClean="0"/>
              <a:t>7/7/2025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2FA2B6-1545-6C4F-A6D2-357BB0941EC5}" type="slidenum">
              <a:rPr lang="en-US" smtClean="0"/>
              <a:t>‹#›</a:t>
            </a:fld>
            <a:endParaRPr lang="en-US" dirty="0"/>
          </a:p>
        </p:txBody>
      </p:sp>
    </p:spTree>
    <p:extLst>
      <p:ext uri="{BB962C8B-B14F-4D97-AF65-F5344CB8AC3E}">
        <p14:creationId xmlns:p14="http://schemas.microsoft.com/office/powerpoint/2010/main" val="1240564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1"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9D2FA2B6-1545-6C4F-A6D2-357BB0941EC5}" type="slidenum">
              <a:rPr lang="en-US" smtClean="0"/>
              <a:t>1</a:t>
            </a:fld>
            <a:endParaRPr lang="en-US" dirty="0"/>
          </a:p>
        </p:txBody>
      </p:sp>
    </p:spTree>
    <p:extLst>
      <p:ext uri="{BB962C8B-B14F-4D97-AF65-F5344CB8AC3E}">
        <p14:creationId xmlns:p14="http://schemas.microsoft.com/office/powerpoint/2010/main" val="3411881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2FA2B6-1545-6C4F-A6D2-357BB0941EC5}" type="slidenum">
              <a:rPr lang="en-US" smtClean="0"/>
              <a:t>10</a:t>
            </a:fld>
            <a:endParaRPr lang="en-US" dirty="0"/>
          </a:p>
        </p:txBody>
      </p:sp>
    </p:spTree>
    <p:extLst>
      <p:ext uri="{BB962C8B-B14F-4D97-AF65-F5344CB8AC3E}">
        <p14:creationId xmlns:p14="http://schemas.microsoft.com/office/powerpoint/2010/main" val="2109047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1"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9D2FA2B6-1545-6C4F-A6D2-357BB0941EC5}" type="slidenum">
              <a:rPr lang="en-US" smtClean="0"/>
              <a:t>11</a:t>
            </a:fld>
            <a:endParaRPr lang="en-US" dirty="0"/>
          </a:p>
        </p:txBody>
      </p:sp>
    </p:spTree>
    <p:extLst>
      <p:ext uri="{BB962C8B-B14F-4D97-AF65-F5344CB8AC3E}">
        <p14:creationId xmlns:p14="http://schemas.microsoft.com/office/powerpoint/2010/main" val="981846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A2B6-1545-6C4F-A6D2-357BB0941EC5}" type="slidenum">
              <a:rPr lang="en-US" smtClean="0"/>
              <a:t>12</a:t>
            </a:fld>
            <a:endParaRPr lang="en-US" dirty="0"/>
          </a:p>
        </p:txBody>
      </p:sp>
    </p:spTree>
    <p:extLst>
      <p:ext uri="{BB962C8B-B14F-4D97-AF65-F5344CB8AC3E}">
        <p14:creationId xmlns:p14="http://schemas.microsoft.com/office/powerpoint/2010/main" val="3677582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dirty="0">
                <a:solidFill>
                  <a:srgbClr val="3D3935"/>
                </a:solidFill>
                <a:effectLst/>
                <a:ea typeface="Open Sans" panose="020B0606030504020204" pitchFamily="34" charset="0"/>
                <a:cs typeface="Open Sans" panose="020B0606030504020204" pitchFamily="34" charset="0"/>
              </a:rPr>
              <a:t>Regent Stephanie D. Nellons-Paige</a:t>
            </a:r>
            <a:r>
              <a:rPr lang="en-US" sz="1200" b="0" i="0" dirty="0">
                <a:solidFill>
                  <a:srgbClr val="3D3935"/>
                </a:solidFill>
                <a:effectLst/>
                <a:ea typeface="Open Sans" panose="020B0606030504020204" pitchFamily="34" charset="0"/>
                <a:cs typeface="Open Sans" panose="020B0606030504020204" pitchFamily="34" charset="0"/>
              </a:rPr>
              <a:t> was appointed to the Texas Southern University (TSU) Board of Regents by Texas Governor Greg Abbott in October of 2020. A lifelong servant leader and philanthropist, her career has spanned the public and private sectors and focused on improving outcomes for cities through infrastructure building and partnership development. Regent Nellons-Paige has more than 30 years of senior executive experience leading business and strategic partnership development with Fortune 500 companies in public transportation, fleet and facilities maintenance and food services management. She is adept at working with diverse constituencies and exhibits refined and transformative leadership that moves the pendulum toward success on complex projects.</a:t>
            </a:r>
          </a:p>
          <a:p>
            <a:pPr algn="l"/>
            <a:endParaRPr lang="en-US" sz="1200" b="0" i="0" dirty="0">
              <a:solidFill>
                <a:srgbClr val="3D3935"/>
              </a:solidFill>
              <a:effectLst/>
              <a:ea typeface="Open Sans" panose="020B0606030504020204" pitchFamily="34" charset="0"/>
              <a:cs typeface="Open Sans" panose="020B0606030504020204" pitchFamily="34" charset="0"/>
            </a:endParaRPr>
          </a:p>
          <a:p>
            <a:pPr algn="l"/>
            <a:r>
              <a:rPr lang="en-US" sz="1200" b="0" i="0" dirty="0">
                <a:solidFill>
                  <a:srgbClr val="3D3935"/>
                </a:solidFill>
                <a:effectLst/>
                <a:ea typeface="Open Sans" panose="020B0606030504020204" pitchFamily="34" charset="0"/>
                <a:cs typeface="Open Sans" panose="020B0606030504020204" pitchFamily="34" charset="0"/>
              </a:rPr>
              <a:t>She is the Chief Executive Officer and Board Vice Chair of the </a:t>
            </a:r>
            <a:r>
              <a:rPr lang="en-US" sz="1200" b="0" i="0" dirty="0" err="1">
                <a:solidFill>
                  <a:srgbClr val="3D3935"/>
                </a:solidFill>
                <a:effectLst/>
                <a:ea typeface="Open Sans" panose="020B0606030504020204" pitchFamily="34" charset="0"/>
                <a:cs typeface="Open Sans" panose="020B0606030504020204" pitchFamily="34" charset="0"/>
              </a:rPr>
              <a:t>Nellons</a:t>
            </a:r>
            <a:r>
              <a:rPr lang="en-US" sz="1200" b="0" i="0" dirty="0">
                <a:solidFill>
                  <a:srgbClr val="3D3935"/>
                </a:solidFill>
                <a:effectLst/>
                <a:ea typeface="Open Sans" panose="020B0606030504020204" pitchFamily="34" charset="0"/>
                <a:cs typeface="Open Sans" panose="020B0606030504020204" pitchFamily="34" charset="0"/>
              </a:rPr>
              <a:t> Paige Group, Inc. (NPG), a strategic consulting firm, which she co-founded with her husband, Rod Paige, U.S. Secretary of Education (2001-2005). The firm provides business development expertise to the private sector, infrastructure investment entities, foundations, school districts and higher education institutions and cities, and also advises clients on diversity and economic inclusion. NPG has helped clients in the transportation, food service and facilities maintenance industries generate nearly $1 billion in revenue and residuals.</a:t>
            </a:r>
          </a:p>
          <a:p>
            <a:endParaRPr lang="en-US" sz="1200" dirty="0">
              <a:ea typeface="Open Sans" panose="020B0606030504020204" pitchFamily="34" charset="0"/>
              <a:cs typeface="Open Sans" panose="020B0606030504020204" pitchFamily="34" charset="0"/>
            </a:endParaRPr>
          </a:p>
          <a:p>
            <a:endParaRPr lang="en-US" dirty="0"/>
          </a:p>
        </p:txBody>
      </p:sp>
      <p:sp>
        <p:nvSpPr>
          <p:cNvPr id="4" name="Slide Number Placeholder 3"/>
          <p:cNvSpPr>
            <a:spLocks noGrp="1"/>
          </p:cNvSpPr>
          <p:nvPr>
            <p:ph type="sldNum" sz="quarter" idx="10"/>
          </p:nvPr>
        </p:nvSpPr>
        <p:spPr/>
        <p:txBody>
          <a:bodyPr/>
          <a:lstStyle/>
          <a:p>
            <a:fld id="{452140A9-11FD-AB46-B99D-C1331D8D84D1}" type="slidenum">
              <a:rPr lang="en-US" smtClean="0"/>
              <a:t>13</a:t>
            </a:fld>
            <a:endParaRPr lang="en-US"/>
          </a:p>
        </p:txBody>
      </p:sp>
    </p:spTree>
    <p:extLst>
      <p:ext uri="{BB962C8B-B14F-4D97-AF65-F5344CB8AC3E}">
        <p14:creationId xmlns:p14="http://schemas.microsoft.com/office/powerpoint/2010/main" val="5417704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1"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9D2FA2B6-1545-6C4F-A6D2-357BB0941EC5}" type="slidenum">
              <a:rPr lang="en-US" smtClean="0"/>
              <a:t>14</a:t>
            </a:fld>
            <a:endParaRPr lang="en-US" dirty="0"/>
          </a:p>
        </p:txBody>
      </p:sp>
    </p:spTree>
    <p:extLst>
      <p:ext uri="{BB962C8B-B14F-4D97-AF65-F5344CB8AC3E}">
        <p14:creationId xmlns:p14="http://schemas.microsoft.com/office/powerpoint/2010/main" val="2343242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DB29971-EAF4-FA4B-B446-D81127EDD584}" type="slidenum">
              <a:rPr lang="en-US" smtClean="0"/>
              <a:pPr>
                <a:defRPr/>
              </a:pPr>
              <a:t>15</a:t>
            </a:fld>
            <a:endParaRPr lang="en-US"/>
          </a:p>
        </p:txBody>
      </p:sp>
    </p:spTree>
    <p:extLst>
      <p:ext uri="{BB962C8B-B14F-4D97-AF65-F5344CB8AC3E}">
        <p14:creationId xmlns:p14="http://schemas.microsoft.com/office/powerpoint/2010/main" val="21789331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DB29971-EAF4-FA4B-B446-D81127EDD584}" type="slidenum">
              <a:rPr lang="en-US" smtClean="0"/>
              <a:pPr>
                <a:defRPr/>
              </a:pPr>
              <a:t>16</a:t>
            </a:fld>
            <a:endParaRPr lang="en-US"/>
          </a:p>
        </p:txBody>
      </p:sp>
    </p:spTree>
    <p:extLst>
      <p:ext uri="{BB962C8B-B14F-4D97-AF65-F5344CB8AC3E}">
        <p14:creationId xmlns:p14="http://schemas.microsoft.com/office/powerpoint/2010/main" val="2731276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mj-lt"/>
              <a:buAutoNum type="arabicPeriod"/>
            </a:pPr>
            <a:endParaRPr lang="en-US" b="0" i="0" dirty="0">
              <a:solidFill>
                <a:srgbClr val="444444"/>
              </a:solidFill>
              <a:effectLst/>
              <a:latin typeface="Roboto-Regular"/>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pPr>
              <a:defRPr/>
            </a:pPr>
            <a:fld id="{DDB29971-EAF4-FA4B-B446-D81127EDD584}" type="slidenum">
              <a:rPr lang="en-US" smtClean="0"/>
              <a:pPr>
                <a:defRPr/>
              </a:pPr>
              <a:t>17</a:t>
            </a:fld>
            <a:endParaRPr lang="en-US"/>
          </a:p>
        </p:txBody>
      </p:sp>
    </p:spTree>
    <p:extLst>
      <p:ext uri="{BB962C8B-B14F-4D97-AF65-F5344CB8AC3E}">
        <p14:creationId xmlns:p14="http://schemas.microsoft.com/office/powerpoint/2010/main" val="834390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District does not issue a non-award notice.</a:t>
            </a:r>
          </a:p>
        </p:txBody>
      </p:sp>
      <p:sp>
        <p:nvSpPr>
          <p:cNvPr id="4" name="Slide Number Placeholder 3"/>
          <p:cNvSpPr>
            <a:spLocks noGrp="1"/>
          </p:cNvSpPr>
          <p:nvPr>
            <p:ph type="sldNum" sz="quarter" idx="5"/>
          </p:nvPr>
        </p:nvSpPr>
        <p:spPr/>
        <p:txBody>
          <a:bodyPr/>
          <a:lstStyle/>
          <a:p>
            <a:pPr>
              <a:defRPr/>
            </a:pPr>
            <a:fld id="{DDB29971-EAF4-FA4B-B446-D81127EDD584}" type="slidenum">
              <a:rPr lang="en-US" smtClean="0"/>
              <a:pPr>
                <a:defRPr/>
              </a:pPr>
              <a:t>18</a:t>
            </a:fld>
            <a:endParaRPr lang="en-US"/>
          </a:p>
        </p:txBody>
      </p:sp>
    </p:spTree>
    <p:extLst>
      <p:ext uri="{BB962C8B-B14F-4D97-AF65-F5344CB8AC3E}">
        <p14:creationId xmlns:p14="http://schemas.microsoft.com/office/powerpoint/2010/main" val="32042816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u="sng" dirty="0"/>
              <a:t>Reminders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t>Add Bonfire as a favorite - Check that Bonfire messages are not sent to your junk/spam</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t>Ensure email address is correct and accurate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t>Occasionally review and update profile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t>Vendors may select as many commodity codes as they like</a:t>
            </a:r>
          </a:p>
          <a:p>
            <a:endParaRPr lang="en-US" dirty="0"/>
          </a:p>
        </p:txBody>
      </p:sp>
      <p:sp>
        <p:nvSpPr>
          <p:cNvPr id="4" name="Slide Number Placeholder 3"/>
          <p:cNvSpPr>
            <a:spLocks noGrp="1"/>
          </p:cNvSpPr>
          <p:nvPr>
            <p:ph type="sldNum" sz="quarter" idx="5"/>
          </p:nvPr>
        </p:nvSpPr>
        <p:spPr/>
        <p:txBody>
          <a:bodyPr/>
          <a:lstStyle/>
          <a:p>
            <a:pPr>
              <a:defRPr/>
            </a:pPr>
            <a:fld id="{DDB29971-EAF4-FA4B-B446-D81127EDD584}" type="slidenum">
              <a:rPr lang="en-US" smtClean="0"/>
              <a:pPr>
                <a:defRPr/>
              </a:pPr>
              <a:t>19</a:t>
            </a:fld>
            <a:endParaRPr lang="en-US"/>
          </a:p>
        </p:txBody>
      </p:sp>
    </p:spTree>
    <p:extLst>
      <p:ext uri="{BB962C8B-B14F-4D97-AF65-F5344CB8AC3E}">
        <p14:creationId xmlns:p14="http://schemas.microsoft.com/office/powerpoint/2010/main" val="559870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400" b="1" dirty="0">
              <a:latin typeface="Calibri"/>
              <a:ea typeface="Calibri"/>
              <a:cs typeface="Calibri"/>
            </a:endParaRPr>
          </a:p>
        </p:txBody>
      </p:sp>
      <p:sp>
        <p:nvSpPr>
          <p:cNvPr id="4" name="Slide Number Placeholder 3"/>
          <p:cNvSpPr>
            <a:spLocks noGrp="1"/>
          </p:cNvSpPr>
          <p:nvPr>
            <p:ph type="sldNum" sz="quarter" idx="5"/>
          </p:nvPr>
        </p:nvSpPr>
        <p:spPr/>
        <p:txBody>
          <a:bodyPr/>
          <a:lstStyle/>
          <a:p>
            <a:fld id="{9D2FA2B6-1545-6C4F-A6D2-357BB0941EC5}" type="slidenum">
              <a:rPr lang="en-US" smtClean="0"/>
              <a:t>2</a:t>
            </a:fld>
            <a:endParaRPr lang="en-US" dirty="0"/>
          </a:p>
        </p:txBody>
      </p:sp>
    </p:spTree>
    <p:extLst>
      <p:ext uri="{BB962C8B-B14F-4D97-AF65-F5344CB8AC3E}">
        <p14:creationId xmlns:p14="http://schemas.microsoft.com/office/powerpoint/2010/main" val="14049161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DB29971-EAF4-FA4B-B446-D81127EDD584}" type="slidenum">
              <a:rPr lang="en-US" smtClean="0"/>
              <a:pPr>
                <a:defRPr/>
              </a:pPr>
              <a:t>20</a:t>
            </a:fld>
            <a:endParaRPr lang="en-US"/>
          </a:p>
        </p:txBody>
      </p:sp>
    </p:spTree>
    <p:extLst>
      <p:ext uri="{BB962C8B-B14F-4D97-AF65-F5344CB8AC3E}">
        <p14:creationId xmlns:p14="http://schemas.microsoft.com/office/powerpoint/2010/main" val="6629339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DB29971-EAF4-FA4B-B446-D81127EDD584}" type="slidenum">
              <a:rPr lang="en-US" smtClean="0"/>
              <a:pPr>
                <a:defRPr/>
              </a:pPr>
              <a:t>21</a:t>
            </a:fld>
            <a:endParaRPr lang="en-US"/>
          </a:p>
        </p:txBody>
      </p:sp>
    </p:spTree>
    <p:extLst>
      <p:ext uri="{BB962C8B-B14F-4D97-AF65-F5344CB8AC3E}">
        <p14:creationId xmlns:p14="http://schemas.microsoft.com/office/powerpoint/2010/main" val="41885753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2FA2B6-1545-6C4F-A6D2-357BB0941EC5}" type="slidenum">
              <a:rPr lang="en-US" smtClean="0"/>
              <a:t>22</a:t>
            </a:fld>
            <a:endParaRPr lang="en-US" dirty="0"/>
          </a:p>
        </p:txBody>
      </p:sp>
    </p:spTree>
    <p:extLst>
      <p:ext uri="{BB962C8B-B14F-4D97-AF65-F5344CB8AC3E}">
        <p14:creationId xmlns:p14="http://schemas.microsoft.com/office/powerpoint/2010/main" val="23000701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1"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9D2FA2B6-1545-6C4F-A6D2-357BB0941EC5}" type="slidenum">
              <a:rPr lang="en-US" smtClean="0"/>
              <a:t>23</a:t>
            </a:fld>
            <a:endParaRPr lang="en-US" dirty="0"/>
          </a:p>
        </p:txBody>
      </p:sp>
    </p:spTree>
    <p:extLst>
      <p:ext uri="{BB962C8B-B14F-4D97-AF65-F5344CB8AC3E}">
        <p14:creationId xmlns:p14="http://schemas.microsoft.com/office/powerpoint/2010/main" val="25713621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400" b="1" dirty="0">
              <a:latin typeface="Calibri"/>
              <a:ea typeface="Calibri"/>
              <a:cs typeface="Calibri"/>
            </a:endParaRPr>
          </a:p>
        </p:txBody>
      </p:sp>
      <p:sp>
        <p:nvSpPr>
          <p:cNvPr id="4" name="Slide Number Placeholder 3"/>
          <p:cNvSpPr>
            <a:spLocks noGrp="1"/>
          </p:cNvSpPr>
          <p:nvPr>
            <p:ph type="sldNum" sz="quarter" idx="5"/>
          </p:nvPr>
        </p:nvSpPr>
        <p:spPr/>
        <p:txBody>
          <a:bodyPr/>
          <a:lstStyle/>
          <a:p>
            <a:fld id="{9D2FA2B6-1545-6C4F-A6D2-357BB0941EC5}" type="slidenum">
              <a:rPr lang="en-US" smtClean="0"/>
              <a:t>25</a:t>
            </a:fld>
            <a:endParaRPr lang="en-US" dirty="0"/>
          </a:p>
        </p:txBody>
      </p:sp>
    </p:spTree>
    <p:extLst>
      <p:ext uri="{BB962C8B-B14F-4D97-AF65-F5344CB8AC3E}">
        <p14:creationId xmlns:p14="http://schemas.microsoft.com/office/powerpoint/2010/main" val="2706114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A657C-3F37-9A4D-9029-658ADEAF8900}" type="slidenum">
              <a:rPr lang="en-US" smtClean="0"/>
              <a:t>3</a:t>
            </a:fld>
            <a:endParaRPr lang="en-US"/>
          </a:p>
        </p:txBody>
      </p:sp>
    </p:spTree>
    <p:extLst>
      <p:ext uri="{BB962C8B-B14F-4D97-AF65-F5344CB8AC3E}">
        <p14:creationId xmlns:p14="http://schemas.microsoft.com/office/powerpoint/2010/main" val="3685237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A657C-3F37-9A4D-9029-658ADEAF8900}" type="slidenum">
              <a:rPr lang="en-US" smtClean="0"/>
              <a:t>4</a:t>
            </a:fld>
            <a:endParaRPr lang="en-US"/>
          </a:p>
        </p:txBody>
      </p:sp>
    </p:spTree>
    <p:extLst>
      <p:ext uri="{BB962C8B-B14F-4D97-AF65-F5344CB8AC3E}">
        <p14:creationId xmlns:p14="http://schemas.microsoft.com/office/powerpoint/2010/main" val="636920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A2B6-1545-6C4F-A6D2-357BB0941EC5}" type="slidenum">
              <a:rPr lang="en-US" smtClean="0"/>
              <a:t>5</a:t>
            </a:fld>
            <a:endParaRPr lang="en-US" dirty="0"/>
          </a:p>
        </p:txBody>
      </p:sp>
    </p:spTree>
    <p:extLst>
      <p:ext uri="{BB962C8B-B14F-4D97-AF65-F5344CB8AC3E}">
        <p14:creationId xmlns:p14="http://schemas.microsoft.com/office/powerpoint/2010/main" val="3380520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1"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9D2FA2B6-1545-6C4F-A6D2-357BB0941EC5}" type="slidenum">
              <a:rPr lang="en-US" smtClean="0"/>
              <a:t>6</a:t>
            </a:fld>
            <a:endParaRPr lang="en-US" dirty="0"/>
          </a:p>
        </p:txBody>
      </p:sp>
    </p:spTree>
    <p:extLst>
      <p:ext uri="{BB962C8B-B14F-4D97-AF65-F5344CB8AC3E}">
        <p14:creationId xmlns:p14="http://schemas.microsoft.com/office/powerpoint/2010/main" val="1862188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2FA2B6-1545-6C4F-A6D2-357BB0941EC5}" type="slidenum">
              <a:rPr lang="en-US" smtClean="0"/>
              <a:t>7</a:t>
            </a:fld>
            <a:endParaRPr lang="en-US" dirty="0"/>
          </a:p>
        </p:txBody>
      </p:sp>
    </p:spTree>
    <p:extLst>
      <p:ext uri="{BB962C8B-B14F-4D97-AF65-F5344CB8AC3E}">
        <p14:creationId xmlns:p14="http://schemas.microsoft.com/office/powerpoint/2010/main" val="2978924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A2B6-1545-6C4F-A6D2-357BB0941EC5}" type="slidenum">
              <a:rPr lang="en-US" smtClean="0"/>
              <a:t>8</a:t>
            </a:fld>
            <a:endParaRPr lang="en-US" dirty="0"/>
          </a:p>
        </p:txBody>
      </p:sp>
    </p:spTree>
    <p:extLst>
      <p:ext uri="{BB962C8B-B14F-4D97-AF65-F5344CB8AC3E}">
        <p14:creationId xmlns:p14="http://schemas.microsoft.com/office/powerpoint/2010/main" val="1233029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2FA2B6-1545-6C4F-A6D2-357BB0941EC5}" type="slidenum">
              <a:rPr lang="en-US" smtClean="0"/>
              <a:t>9</a:t>
            </a:fld>
            <a:endParaRPr lang="en-US" dirty="0"/>
          </a:p>
        </p:txBody>
      </p:sp>
    </p:spTree>
    <p:extLst>
      <p:ext uri="{BB962C8B-B14F-4D97-AF65-F5344CB8AC3E}">
        <p14:creationId xmlns:p14="http://schemas.microsoft.com/office/powerpoint/2010/main" val="15871544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woObj" preserve="1">
  <p:cSld name="Two Content Option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76F065D-1CE1-63D1-45EC-70F0008A8CED}"/>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3D7FF16-07CD-7464-D104-2588901AA6FB}"/>
              </a:ext>
            </a:extLst>
          </p:cNvPr>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02AA5D1-558A-15C3-1D4F-707E300A327B}"/>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BAAB780-F508-7C87-2286-8A04BEEF7EBF}"/>
              </a:ext>
            </a:extLst>
          </p:cNvPr>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a:extLst>
              <a:ext uri="{FF2B5EF4-FFF2-40B4-BE49-F238E27FC236}">
                <a16:creationId xmlns:a16="http://schemas.microsoft.com/office/drawing/2014/main" id="{1EE8880C-6235-8AD2-DC05-10BD33516258}"/>
              </a:ext>
            </a:extLst>
          </p:cNvPr>
          <p:cNvSpPr>
            <a:spLocks noGrp="1"/>
          </p:cNvSpPr>
          <p:nvPr>
            <p:ph type="ftr" sz="quarter" idx="11"/>
          </p:nvPr>
        </p:nvSpPr>
        <p:spPr>
          <a:xfrm>
            <a:off x="1853514" y="6329234"/>
            <a:ext cx="6299886" cy="365125"/>
          </a:xfrm>
          <a:prstGeom prst="rect">
            <a:avLst/>
          </a:prstGeom>
        </p:spPr>
        <p:txBody>
          <a:bodyPr/>
          <a:lstStyle>
            <a:lvl1pPr algn="l">
              <a:defRPr sz="1600" b="1">
                <a:solidFill>
                  <a:schemeClr val="accent1"/>
                </a:solidFill>
                <a:latin typeface="Calibri" panose="020F0502020204030204" pitchFamily="34" charset="0"/>
                <a:cs typeface="Calibri" panose="020F0502020204030204" pitchFamily="34" charset="0"/>
              </a:defRPr>
            </a:lvl1pPr>
          </a:lstStyle>
          <a:p>
            <a:endParaRPr lang="en-US" dirty="0"/>
          </a:p>
        </p:txBody>
      </p:sp>
      <p:sp>
        <p:nvSpPr>
          <p:cNvPr id="11" name="Slide Number Placeholder 5">
            <a:extLst>
              <a:ext uri="{FF2B5EF4-FFF2-40B4-BE49-F238E27FC236}">
                <a16:creationId xmlns:a16="http://schemas.microsoft.com/office/drawing/2014/main" id="{7B9E3D9F-D12E-1230-D609-BEDFFEF901CB}"/>
              </a:ext>
            </a:extLst>
          </p:cNvPr>
          <p:cNvSpPr>
            <a:spLocks noGrp="1"/>
          </p:cNvSpPr>
          <p:nvPr>
            <p:ph type="sldNum" sz="quarter" idx="12"/>
          </p:nvPr>
        </p:nvSpPr>
        <p:spPr>
          <a:xfrm>
            <a:off x="9166656" y="6306922"/>
            <a:ext cx="2743200" cy="365125"/>
          </a:xfrm>
          <a:prstGeom prst="rect">
            <a:avLst/>
          </a:prstGeom>
        </p:spPr>
        <p:txBody>
          <a:bodyPr/>
          <a:lstStyle>
            <a:lvl1pPr>
              <a:defRPr sz="1800" b="1">
                <a:solidFill>
                  <a:schemeClr val="accent1"/>
                </a:solidFill>
                <a:latin typeface="Calibri" panose="020F0502020204030204" pitchFamily="34" charset="0"/>
                <a:cs typeface="Calibri" panose="020F0502020204030204" pitchFamily="34" charset="0"/>
              </a:defRPr>
            </a:lvl1pPr>
          </a:lstStyle>
          <a:p>
            <a:fld id="{8F377299-36CD-E049-B4A4-56FC7F2EF3FB}" type="slidenum">
              <a:rPr lang="en-US" smtClean="0"/>
              <a:pPr/>
              <a:t>‹#›</a:t>
            </a:fld>
            <a:endParaRPr lang="en-US" dirty="0"/>
          </a:p>
        </p:txBody>
      </p:sp>
    </p:spTree>
    <p:extLst>
      <p:ext uri="{BB962C8B-B14F-4D97-AF65-F5344CB8AC3E}">
        <p14:creationId xmlns:p14="http://schemas.microsoft.com/office/powerpoint/2010/main" val="29705795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Option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76F065D-1CE1-63D1-45EC-70F0008A8CED}"/>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76200" y="0"/>
            <a:ext cx="12192000" cy="6858000"/>
          </a:xfrm>
          <a:prstGeom prst="rect">
            <a:avLst/>
          </a:prstGeom>
        </p:spPr>
      </p:pic>
      <p:sp>
        <p:nvSpPr>
          <p:cNvPr id="2" name="Title 1">
            <a:extLst>
              <a:ext uri="{FF2B5EF4-FFF2-40B4-BE49-F238E27FC236}">
                <a16:creationId xmlns:a16="http://schemas.microsoft.com/office/drawing/2014/main" id="{53D7FF16-07CD-7464-D104-2588901AA6FB}"/>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02AA5D1-558A-15C3-1D4F-707E300A32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AAB780-F508-7C87-2286-8A04BEEF7E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1EE8880C-6235-8AD2-DC05-10BD33516258}"/>
              </a:ext>
            </a:extLst>
          </p:cNvPr>
          <p:cNvSpPr>
            <a:spLocks noGrp="1"/>
          </p:cNvSpPr>
          <p:nvPr>
            <p:ph type="ftr" sz="quarter" idx="11"/>
          </p:nvPr>
        </p:nvSpPr>
        <p:spPr>
          <a:xfrm>
            <a:off x="1853514" y="6329234"/>
            <a:ext cx="6299886" cy="365125"/>
          </a:xfrm>
          <a:prstGeom prst="rect">
            <a:avLst/>
          </a:prstGeom>
        </p:spPr>
        <p:txBody>
          <a:bodyPr/>
          <a:lstStyle>
            <a:lvl1pPr algn="l">
              <a:defRPr sz="1600" b="1">
                <a:solidFill>
                  <a:schemeClr val="accent1"/>
                </a:solidFill>
                <a:latin typeface="Calibri" panose="020F0502020204030204" pitchFamily="34" charset="0"/>
                <a:cs typeface="Calibri" panose="020F0502020204030204" pitchFamily="34" charset="0"/>
              </a:defRPr>
            </a:lvl1pPr>
          </a:lstStyle>
          <a:p>
            <a:endParaRPr lang="en-US" dirty="0"/>
          </a:p>
        </p:txBody>
      </p:sp>
      <p:sp>
        <p:nvSpPr>
          <p:cNvPr id="11" name="Slide Number Placeholder 5">
            <a:extLst>
              <a:ext uri="{FF2B5EF4-FFF2-40B4-BE49-F238E27FC236}">
                <a16:creationId xmlns:a16="http://schemas.microsoft.com/office/drawing/2014/main" id="{7B9E3D9F-D12E-1230-D609-BEDFFEF901CB}"/>
              </a:ext>
            </a:extLst>
          </p:cNvPr>
          <p:cNvSpPr>
            <a:spLocks noGrp="1"/>
          </p:cNvSpPr>
          <p:nvPr>
            <p:ph type="sldNum" sz="quarter" idx="12"/>
          </p:nvPr>
        </p:nvSpPr>
        <p:spPr>
          <a:xfrm>
            <a:off x="9166656" y="6306922"/>
            <a:ext cx="2743200" cy="365125"/>
          </a:xfrm>
          <a:prstGeom prst="rect">
            <a:avLst/>
          </a:prstGeom>
        </p:spPr>
        <p:txBody>
          <a:bodyPr/>
          <a:lstStyle>
            <a:lvl1pPr>
              <a:defRPr sz="1800" b="1">
                <a:solidFill>
                  <a:schemeClr val="accent1"/>
                </a:solidFill>
                <a:latin typeface="Calibri" panose="020F0502020204030204" pitchFamily="34" charset="0"/>
                <a:cs typeface="Calibri" panose="020F0502020204030204" pitchFamily="34" charset="0"/>
              </a:defRPr>
            </a:lvl1pPr>
          </a:lstStyle>
          <a:p>
            <a:fld id="{8F377299-36CD-E049-B4A4-56FC7F2EF3FB}" type="slidenum">
              <a:rPr lang="en-US" smtClean="0"/>
              <a:pPr/>
              <a:t>‹#›</a:t>
            </a:fld>
            <a:endParaRPr lang="en-US" dirty="0"/>
          </a:p>
        </p:txBody>
      </p:sp>
    </p:spTree>
    <p:extLst>
      <p:ext uri="{BB962C8B-B14F-4D97-AF65-F5344CB8AC3E}">
        <p14:creationId xmlns:p14="http://schemas.microsoft.com/office/powerpoint/2010/main" val="2970579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Option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C3257B-4344-4E92-9F72-C7865C325979}"/>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Footer Placeholder 4">
            <a:extLst>
              <a:ext uri="{FF2B5EF4-FFF2-40B4-BE49-F238E27FC236}">
                <a16:creationId xmlns:a16="http://schemas.microsoft.com/office/drawing/2014/main" id="{CB107D0E-25EC-9B86-A228-1F4B5597B3A6}"/>
              </a:ext>
            </a:extLst>
          </p:cNvPr>
          <p:cNvSpPr>
            <a:spLocks noGrp="1"/>
          </p:cNvSpPr>
          <p:nvPr>
            <p:ph type="ftr" sz="quarter" idx="11"/>
          </p:nvPr>
        </p:nvSpPr>
        <p:spPr>
          <a:xfrm>
            <a:off x="1853514" y="6329234"/>
            <a:ext cx="6299886" cy="365125"/>
          </a:xfrm>
          <a:prstGeom prst="rect">
            <a:avLst/>
          </a:prstGeom>
        </p:spPr>
        <p:txBody>
          <a:bodyPr/>
          <a:lstStyle>
            <a:lvl1pPr algn="l">
              <a:defRPr sz="1600" b="1">
                <a:solidFill>
                  <a:schemeClr val="accent1"/>
                </a:solidFill>
                <a:latin typeface="Calibri" panose="020F0502020204030204" pitchFamily="34" charset="0"/>
                <a:cs typeface="Calibri" panose="020F0502020204030204" pitchFamily="34" charset="0"/>
              </a:defRPr>
            </a:lvl1pPr>
          </a:lstStyle>
          <a:p>
            <a:endParaRPr lang="en-US" dirty="0"/>
          </a:p>
        </p:txBody>
      </p:sp>
      <p:sp>
        <p:nvSpPr>
          <p:cNvPr id="8" name="Slide Number Placeholder 5">
            <a:extLst>
              <a:ext uri="{FF2B5EF4-FFF2-40B4-BE49-F238E27FC236}">
                <a16:creationId xmlns:a16="http://schemas.microsoft.com/office/drawing/2014/main" id="{1D0DF3AA-7BDF-7172-B83D-9C0FDC7EA9A9}"/>
              </a:ext>
            </a:extLst>
          </p:cNvPr>
          <p:cNvSpPr>
            <a:spLocks noGrp="1"/>
          </p:cNvSpPr>
          <p:nvPr>
            <p:ph type="sldNum" sz="quarter" idx="12"/>
          </p:nvPr>
        </p:nvSpPr>
        <p:spPr>
          <a:xfrm>
            <a:off x="9166656" y="6306922"/>
            <a:ext cx="2743200" cy="365125"/>
          </a:xfrm>
          <a:prstGeom prst="rect">
            <a:avLst/>
          </a:prstGeom>
        </p:spPr>
        <p:txBody>
          <a:bodyPr/>
          <a:lstStyle>
            <a:lvl1pPr>
              <a:defRPr sz="1800" b="1">
                <a:solidFill>
                  <a:schemeClr val="accent1"/>
                </a:solidFill>
                <a:latin typeface="Calibri" panose="020F0502020204030204" pitchFamily="34" charset="0"/>
                <a:cs typeface="Calibri" panose="020F0502020204030204" pitchFamily="34" charset="0"/>
              </a:defRPr>
            </a:lvl1pPr>
          </a:lstStyle>
          <a:p>
            <a:fld id="{8F377299-36CD-E049-B4A4-56FC7F2EF3FB}" type="slidenum">
              <a:rPr lang="en-US" smtClean="0"/>
              <a:pPr/>
              <a:t>‹#›</a:t>
            </a:fld>
            <a:endParaRPr lang="en-US" dirty="0"/>
          </a:p>
        </p:txBody>
      </p:sp>
      <p:sp>
        <p:nvSpPr>
          <p:cNvPr id="9" name="Title 1">
            <a:extLst>
              <a:ext uri="{FF2B5EF4-FFF2-40B4-BE49-F238E27FC236}">
                <a16:creationId xmlns:a16="http://schemas.microsoft.com/office/drawing/2014/main" id="{2977C023-DF11-FB38-2A7E-9B53FF1BAF99}"/>
              </a:ext>
            </a:extLst>
          </p:cNvPr>
          <p:cNvSpPr>
            <a:spLocks noGrp="1"/>
          </p:cNvSpPr>
          <p:nvPr>
            <p:ph type="title"/>
          </p:nvPr>
        </p:nvSpPr>
        <p:spPr>
          <a:xfrm>
            <a:off x="838200" y="365125"/>
            <a:ext cx="10515600" cy="1325563"/>
          </a:xfrm>
        </p:spPr>
        <p:txBody>
          <a:bodyPr/>
          <a:lstStyle>
            <a:lvl1pPr>
              <a:defRPr>
                <a:solidFill>
                  <a:srgbClr val="000000"/>
                </a:solidFill>
              </a:defRPr>
            </a:lvl1pPr>
          </a:lstStyle>
          <a:p>
            <a:r>
              <a:rPr lang="en-US"/>
              <a:t>Click to edit Master title style</a:t>
            </a:r>
          </a:p>
        </p:txBody>
      </p:sp>
    </p:spTree>
    <p:extLst>
      <p:ext uri="{BB962C8B-B14F-4D97-AF65-F5344CB8AC3E}">
        <p14:creationId xmlns:p14="http://schemas.microsoft.com/office/powerpoint/2010/main" val="3598792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Option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1441B84-6749-8C77-0BFC-96E4D0130744}"/>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86264" y="0"/>
            <a:ext cx="12192000" cy="6858000"/>
          </a:xfrm>
          <a:prstGeom prst="rect">
            <a:avLst/>
          </a:prstGeom>
        </p:spPr>
      </p:pic>
      <p:sp>
        <p:nvSpPr>
          <p:cNvPr id="2" name="Title 1">
            <a:extLst>
              <a:ext uri="{FF2B5EF4-FFF2-40B4-BE49-F238E27FC236}">
                <a16:creationId xmlns:a16="http://schemas.microsoft.com/office/drawing/2014/main" id="{02E3D73A-CB36-616F-C93D-84A63BB56B8F}"/>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8" name="Footer Placeholder 4">
            <a:extLst>
              <a:ext uri="{FF2B5EF4-FFF2-40B4-BE49-F238E27FC236}">
                <a16:creationId xmlns:a16="http://schemas.microsoft.com/office/drawing/2014/main" id="{1EF4CC4C-772A-C8B2-BA7F-72F61949ED9B}"/>
              </a:ext>
            </a:extLst>
          </p:cNvPr>
          <p:cNvSpPr>
            <a:spLocks noGrp="1"/>
          </p:cNvSpPr>
          <p:nvPr>
            <p:ph type="ftr" sz="quarter" idx="11"/>
          </p:nvPr>
        </p:nvSpPr>
        <p:spPr>
          <a:xfrm>
            <a:off x="1853514" y="6329234"/>
            <a:ext cx="6299886" cy="365125"/>
          </a:xfrm>
          <a:prstGeom prst="rect">
            <a:avLst/>
          </a:prstGeom>
        </p:spPr>
        <p:txBody>
          <a:bodyPr/>
          <a:lstStyle>
            <a:lvl1pPr algn="l">
              <a:defRPr sz="1600" b="1">
                <a:solidFill>
                  <a:schemeClr val="accent1"/>
                </a:solidFill>
                <a:latin typeface="Calibri" panose="020F0502020204030204" pitchFamily="34" charset="0"/>
                <a:cs typeface="Calibri" panose="020F0502020204030204" pitchFamily="34" charset="0"/>
              </a:defRPr>
            </a:lvl1pPr>
          </a:lstStyle>
          <a:p>
            <a:endParaRPr lang="en-US" dirty="0"/>
          </a:p>
        </p:txBody>
      </p:sp>
      <p:sp>
        <p:nvSpPr>
          <p:cNvPr id="9" name="Slide Number Placeholder 5">
            <a:extLst>
              <a:ext uri="{FF2B5EF4-FFF2-40B4-BE49-F238E27FC236}">
                <a16:creationId xmlns:a16="http://schemas.microsoft.com/office/drawing/2014/main" id="{BF63BA68-3423-4419-A464-2C84F553C898}"/>
              </a:ext>
            </a:extLst>
          </p:cNvPr>
          <p:cNvSpPr>
            <a:spLocks noGrp="1"/>
          </p:cNvSpPr>
          <p:nvPr>
            <p:ph type="sldNum" sz="quarter" idx="12"/>
          </p:nvPr>
        </p:nvSpPr>
        <p:spPr>
          <a:xfrm>
            <a:off x="9166656" y="6306922"/>
            <a:ext cx="2743200" cy="365125"/>
          </a:xfrm>
          <a:prstGeom prst="rect">
            <a:avLst/>
          </a:prstGeom>
        </p:spPr>
        <p:txBody>
          <a:bodyPr/>
          <a:lstStyle>
            <a:lvl1pPr>
              <a:defRPr sz="1800" b="1">
                <a:solidFill>
                  <a:schemeClr val="accent1"/>
                </a:solidFill>
                <a:latin typeface="Calibri" panose="020F0502020204030204" pitchFamily="34" charset="0"/>
                <a:cs typeface="Calibri" panose="020F0502020204030204" pitchFamily="34" charset="0"/>
              </a:defRPr>
            </a:lvl1pPr>
          </a:lstStyle>
          <a:p>
            <a:fld id="{8F377299-36CD-E049-B4A4-56FC7F2EF3FB}" type="slidenum">
              <a:rPr lang="en-US" smtClean="0"/>
              <a:pPr/>
              <a:t>‹#›</a:t>
            </a:fld>
            <a:endParaRPr lang="en-US" dirty="0"/>
          </a:p>
        </p:txBody>
      </p:sp>
    </p:spTree>
    <p:extLst>
      <p:ext uri="{BB962C8B-B14F-4D97-AF65-F5344CB8AC3E}">
        <p14:creationId xmlns:p14="http://schemas.microsoft.com/office/powerpoint/2010/main" val="5117787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Option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B8B8B6E-AAEC-3E5F-47E0-4F4A60F7BC4C}"/>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05CBAC5-0A41-6DBE-2DAC-06287323DCA1}"/>
              </a:ext>
            </a:extLst>
          </p:cNvPr>
          <p:cNvSpPr>
            <a:spLocks noGrp="1"/>
          </p:cNvSpPr>
          <p:nvPr>
            <p:ph type="title"/>
          </p:nvPr>
        </p:nvSpPr>
        <p:spPr>
          <a:xfrm>
            <a:off x="839788" y="457200"/>
            <a:ext cx="3932237" cy="1600200"/>
          </a:xfrm>
        </p:spPr>
        <p:txBody>
          <a:bodyPr anchor="b"/>
          <a:lstStyle>
            <a:lvl1pPr>
              <a:defRPr sz="3200">
                <a:solidFill>
                  <a:srgbClr val="000000"/>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7B3A144-CBDD-AB2E-F4A2-33010D26ED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314366-FEA0-02B2-0A2D-61AD148B9B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Footer Placeholder 4">
            <a:extLst>
              <a:ext uri="{FF2B5EF4-FFF2-40B4-BE49-F238E27FC236}">
                <a16:creationId xmlns:a16="http://schemas.microsoft.com/office/drawing/2014/main" id="{2F46D5C5-E05A-5466-7305-4BC0D9B4B879}"/>
              </a:ext>
            </a:extLst>
          </p:cNvPr>
          <p:cNvSpPr>
            <a:spLocks noGrp="1"/>
          </p:cNvSpPr>
          <p:nvPr>
            <p:ph type="ftr" sz="quarter" idx="11"/>
          </p:nvPr>
        </p:nvSpPr>
        <p:spPr>
          <a:xfrm>
            <a:off x="1853514" y="6329234"/>
            <a:ext cx="6299886" cy="365125"/>
          </a:xfrm>
          <a:prstGeom prst="rect">
            <a:avLst/>
          </a:prstGeom>
        </p:spPr>
        <p:txBody>
          <a:bodyPr/>
          <a:lstStyle>
            <a:lvl1pPr algn="l">
              <a:defRPr sz="1600" b="1">
                <a:solidFill>
                  <a:schemeClr val="accent1"/>
                </a:solidFill>
                <a:latin typeface="Calibri" panose="020F0502020204030204" pitchFamily="34" charset="0"/>
                <a:cs typeface="Calibri" panose="020F0502020204030204" pitchFamily="34" charset="0"/>
              </a:defRPr>
            </a:lvl1pPr>
          </a:lstStyle>
          <a:p>
            <a:endParaRPr lang="en-US" dirty="0"/>
          </a:p>
        </p:txBody>
      </p:sp>
      <p:sp>
        <p:nvSpPr>
          <p:cNvPr id="10" name="Slide Number Placeholder 5">
            <a:extLst>
              <a:ext uri="{FF2B5EF4-FFF2-40B4-BE49-F238E27FC236}">
                <a16:creationId xmlns:a16="http://schemas.microsoft.com/office/drawing/2014/main" id="{33E0FA48-13A9-DA54-4771-09FA435D6AB8}"/>
              </a:ext>
            </a:extLst>
          </p:cNvPr>
          <p:cNvSpPr>
            <a:spLocks noGrp="1"/>
          </p:cNvSpPr>
          <p:nvPr>
            <p:ph type="sldNum" sz="quarter" idx="12"/>
          </p:nvPr>
        </p:nvSpPr>
        <p:spPr>
          <a:xfrm>
            <a:off x="9166656" y="6306922"/>
            <a:ext cx="2743200" cy="365125"/>
          </a:xfrm>
          <a:prstGeom prst="rect">
            <a:avLst/>
          </a:prstGeom>
        </p:spPr>
        <p:txBody>
          <a:bodyPr/>
          <a:lstStyle>
            <a:lvl1pPr>
              <a:defRPr sz="1800" b="1">
                <a:solidFill>
                  <a:schemeClr val="accent1"/>
                </a:solidFill>
                <a:latin typeface="Calibri" panose="020F0502020204030204" pitchFamily="34" charset="0"/>
                <a:cs typeface="Calibri" panose="020F0502020204030204" pitchFamily="34" charset="0"/>
              </a:defRPr>
            </a:lvl1pPr>
          </a:lstStyle>
          <a:p>
            <a:fld id="{8F377299-36CD-E049-B4A4-56FC7F2EF3FB}" type="slidenum">
              <a:rPr lang="en-US" smtClean="0"/>
              <a:pPr/>
              <a:t>‹#›</a:t>
            </a:fld>
            <a:endParaRPr lang="en-US" dirty="0"/>
          </a:p>
        </p:txBody>
      </p:sp>
    </p:spTree>
    <p:extLst>
      <p:ext uri="{BB962C8B-B14F-4D97-AF65-F5344CB8AC3E}">
        <p14:creationId xmlns:p14="http://schemas.microsoft.com/office/powerpoint/2010/main" val="2169801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Option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6A0EBA9-29DD-BFA1-AB1D-C9E4878D1C8F}"/>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05CBAC5-0A41-6DBE-2DAC-06287323DCA1}"/>
              </a:ext>
            </a:extLst>
          </p:cNvPr>
          <p:cNvSpPr>
            <a:spLocks noGrp="1"/>
          </p:cNvSpPr>
          <p:nvPr>
            <p:ph type="title"/>
          </p:nvPr>
        </p:nvSpPr>
        <p:spPr>
          <a:xfrm>
            <a:off x="839788" y="457200"/>
            <a:ext cx="3932237" cy="1600200"/>
          </a:xfrm>
        </p:spPr>
        <p:txBody>
          <a:bodyPr anchor="b"/>
          <a:lstStyle>
            <a:lvl1pPr>
              <a:defRPr sz="3200">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7B3A144-CBDD-AB2E-F4A2-33010D26ED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314366-FEA0-02B2-0A2D-61AD148B9B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Footer Placeholder 4">
            <a:extLst>
              <a:ext uri="{FF2B5EF4-FFF2-40B4-BE49-F238E27FC236}">
                <a16:creationId xmlns:a16="http://schemas.microsoft.com/office/drawing/2014/main" id="{1E7244C7-7C24-E27E-B342-076C9294F098}"/>
              </a:ext>
            </a:extLst>
          </p:cNvPr>
          <p:cNvSpPr>
            <a:spLocks noGrp="1"/>
          </p:cNvSpPr>
          <p:nvPr>
            <p:ph type="ftr" sz="quarter" idx="11"/>
          </p:nvPr>
        </p:nvSpPr>
        <p:spPr>
          <a:xfrm>
            <a:off x="1853514" y="6329234"/>
            <a:ext cx="6299886" cy="365125"/>
          </a:xfrm>
          <a:prstGeom prst="rect">
            <a:avLst/>
          </a:prstGeom>
        </p:spPr>
        <p:txBody>
          <a:bodyPr/>
          <a:lstStyle>
            <a:lvl1pPr algn="l">
              <a:defRPr sz="1600" b="1">
                <a:solidFill>
                  <a:schemeClr val="accent1"/>
                </a:solidFill>
                <a:latin typeface="Calibri" panose="020F0502020204030204" pitchFamily="34" charset="0"/>
                <a:cs typeface="Calibri" panose="020F0502020204030204" pitchFamily="34" charset="0"/>
              </a:defRPr>
            </a:lvl1pPr>
          </a:lstStyle>
          <a:p>
            <a:endParaRPr lang="en-US" dirty="0"/>
          </a:p>
        </p:txBody>
      </p:sp>
      <p:sp>
        <p:nvSpPr>
          <p:cNvPr id="11" name="Slide Number Placeholder 5">
            <a:extLst>
              <a:ext uri="{FF2B5EF4-FFF2-40B4-BE49-F238E27FC236}">
                <a16:creationId xmlns:a16="http://schemas.microsoft.com/office/drawing/2014/main" id="{3C7CDCB3-D0E9-1826-C02D-585C374BDE4E}"/>
              </a:ext>
            </a:extLst>
          </p:cNvPr>
          <p:cNvSpPr>
            <a:spLocks noGrp="1"/>
          </p:cNvSpPr>
          <p:nvPr>
            <p:ph type="sldNum" sz="quarter" idx="12"/>
          </p:nvPr>
        </p:nvSpPr>
        <p:spPr>
          <a:xfrm>
            <a:off x="9166656" y="6306922"/>
            <a:ext cx="2743200" cy="365125"/>
          </a:xfrm>
          <a:prstGeom prst="rect">
            <a:avLst/>
          </a:prstGeom>
        </p:spPr>
        <p:txBody>
          <a:bodyPr/>
          <a:lstStyle>
            <a:lvl1pPr>
              <a:defRPr sz="1800" b="1">
                <a:solidFill>
                  <a:schemeClr val="accent1"/>
                </a:solidFill>
                <a:latin typeface="Calibri" panose="020F0502020204030204" pitchFamily="34" charset="0"/>
                <a:cs typeface="Calibri" panose="020F0502020204030204" pitchFamily="34" charset="0"/>
              </a:defRPr>
            </a:lvl1pPr>
          </a:lstStyle>
          <a:p>
            <a:fld id="{8F377299-36CD-E049-B4A4-56FC7F2EF3FB}" type="slidenum">
              <a:rPr lang="en-US" smtClean="0"/>
              <a:pPr/>
              <a:t>‹#›</a:t>
            </a:fld>
            <a:endParaRPr lang="en-US" dirty="0"/>
          </a:p>
        </p:txBody>
      </p:sp>
    </p:spTree>
    <p:extLst>
      <p:ext uri="{BB962C8B-B14F-4D97-AF65-F5344CB8AC3E}">
        <p14:creationId xmlns:p14="http://schemas.microsoft.com/office/powerpoint/2010/main" val="21752283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Option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F85E57-8C69-C30D-C767-B58C4C3379B8}"/>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21A28C5-6E8B-9583-C6ED-C471B1376D7B}"/>
              </a:ext>
            </a:extLst>
          </p:cNvPr>
          <p:cNvSpPr>
            <a:spLocks noGrp="1"/>
          </p:cNvSpPr>
          <p:nvPr>
            <p:ph type="title"/>
          </p:nvPr>
        </p:nvSpPr>
        <p:spPr>
          <a:xfrm>
            <a:off x="839788" y="457200"/>
            <a:ext cx="3932237" cy="1600200"/>
          </a:xfrm>
        </p:spPr>
        <p:txBody>
          <a:bodyPr anchor="b"/>
          <a:lstStyle>
            <a:lvl1pPr>
              <a:defRPr sz="3200">
                <a:solidFill>
                  <a:srgbClr val="000000"/>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666C0C7E-A8FE-EA84-C9AF-A99EAF117D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B5F0616-D75A-07C2-A49C-3E3D5F85EE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Footer Placeholder 4">
            <a:extLst>
              <a:ext uri="{FF2B5EF4-FFF2-40B4-BE49-F238E27FC236}">
                <a16:creationId xmlns:a16="http://schemas.microsoft.com/office/drawing/2014/main" id="{D7A9DE20-69F5-38EE-0DF0-AACAF77403DE}"/>
              </a:ext>
            </a:extLst>
          </p:cNvPr>
          <p:cNvSpPr>
            <a:spLocks noGrp="1"/>
          </p:cNvSpPr>
          <p:nvPr>
            <p:ph type="ftr" sz="quarter" idx="11"/>
          </p:nvPr>
        </p:nvSpPr>
        <p:spPr>
          <a:xfrm>
            <a:off x="1853514" y="6329234"/>
            <a:ext cx="6299886" cy="365125"/>
          </a:xfrm>
          <a:prstGeom prst="rect">
            <a:avLst/>
          </a:prstGeom>
        </p:spPr>
        <p:txBody>
          <a:bodyPr/>
          <a:lstStyle>
            <a:lvl1pPr algn="l">
              <a:defRPr sz="1600" b="1">
                <a:solidFill>
                  <a:schemeClr val="accent1"/>
                </a:solidFill>
                <a:latin typeface="Calibri" panose="020F0502020204030204" pitchFamily="34" charset="0"/>
                <a:cs typeface="Calibri" panose="020F0502020204030204" pitchFamily="34" charset="0"/>
              </a:defRPr>
            </a:lvl1pPr>
          </a:lstStyle>
          <a:p>
            <a:endParaRPr lang="en-US" dirty="0"/>
          </a:p>
        </p:txBody>
      </p:sp>
      <p:sp>
        <p:nvSpPr>
          <p:cNvPr id="10" name="Slide Number Placeholder 5">
            <a:extLst>
              <a:ext uri="{FF2B5EF4-FFF2-40B4-BE49-F238E27FC236}">
                <a16:creationId xmlns:a16="http://schemas.microsoft.com/office/drawing/2014/main" id="{4FD24722-6FD6-6C56-42DC-0E8879719D91}"/>
              </a:ext>
            </a:extLst>
          </p:cNvPr>
          <p:cNvSpPr>
            <a:spLocks noGrp="1"/>
          </p:cNvSpPr>
          <p:nvPr>
            <p:ph type="sldNum" sz="quarter" idx="12"/>
          </p:nvPr>
        </p:nvSpPr>
        <p:spPr>
          <a:xfrm>
            <a:off x="9166656" y="6306922"/>
            <a:ext cx="2743200" cy="365125"/>
          </a:xfrm>
          <a:prstGeom prst="rect">
            <a:avLst/>
          </a:prstGeom>
        </p:spPr>
        <p:txBody>
          <a:bodyPr/>
          <a:lstStyle>
            <a:lvl1pPr>
              <a:defRPr sz="1800" b="1">
                <a:solidFill>
                  <a:schemeClr val="accent1"/>
                </a:solidFill>
                <a:latin typeface="Calibri" panose="020F0502020204030204" pitchFamily="34" charset="0"/>
                <a:cs typeface="Calibri" panose="020F0502020204030204" pitchFamily="34" charset="0"/>
              </a:defRPr>
            </a:lvl1pPr>
          </a:lstStyle>
          <a:p>
            <a:fld id="{8F377299-36CD-E049-B4A4-56FC7F2EF3FB}" type="slidenum">
              <a:rPr lang="en-US" smtClean="0"/>
              <a:pPr/>
              <a:t>‹#›</a:t>
            </a:fld>
            <a:endParaRPr lang="en-US" dirty="0"/>
          </a:p>
        </p:txBody>
      </p:sp>
    </p:spTree>
    <p:extLst>
      <p:ext uri="{BB962C8B-B14F-4D97-AF65-F5344CB8AC3E}">
        <p14:creationId xmlns:p14="http://schemas.microsoft.com/office/powerpoint/2010/main" val="4081483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Option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3259BCA-46C1-AB52-1792-0C3E11FFC7D6}"/>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21A28C5-6E8B-9583-C6ED-C471B1376D7B}"/>
              </a:ext>
            </a:extLst>
          </p:cNvPr>
          <p:cNvSpPr>
            <a:spLocks noGrp="1"/>
          </p:cNvSpPr>
          <p:nvPr>
            <p:ph type="title"/>
          </p:nvPr>
        </p:nvSpPr>
        <p:spPr>
          <a:xfrm>
            <a:off x="839788" y="457200"/>
            <a:ext cx="3932237" cy="1600200"/>
          </a:xfrm>
        </p:spPr>
        <p:txBody>
          <a:bodyPr anchor="b"/>
          <a:lstStyle>
            <a:lvl1pPr>
              <a:defRPr sz="3200">
                <a:solidFill>
                  <a:schemeClr val="accent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666C0C7E-A8FE-EA84-C9AF-A99EAF117D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B5F0616-D75A-07C2-A49C-3E3D5F85EE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Footer Placeholder 4">
            <a:extLst>
              <a:ext uri="{FF2B5EF4-FFF2-40B4-BE49-F238E27FC236}">
                <a16:creationId xmlns:a16="http://schemas.microsoft.com/office/drawing/2014/main" id="{F59663B9-D5E4-CA46-7DBB-05638D675269}"/>
              </a:ext>
            </a:extLst>
          </p:cNvPr>
          <p:cNvSpPr>
            <a:spLocks noGrp="1"/>
          </p:cNvSpPr>
          <p:nvPr>
            <p:ph type="ftr" sz="quarter" idx="11"/>
          </p:nvPr>
        </p:nvSpPr>
        <p:spPr>
          <a:xfrm>
            <a:off x="1853514" y="6329234"/>
            <a:ext cx="6299886" cy="365125"/>
          </a:xfrm>
          <a:prstGeom prst="rect">
            <a:avLst/>
          </a:prstGeom>
        </p:spPr>
        <p:txBody>
          <a:bodyPr/>
          <a:lstStyle>
            <a:lvl1pPr algn="l">
              <a:defRPr sz="1600" b="1">
                <a:solidFill>
                  <a:schemeClr val="accent1"/>
                </a:solidFill>
                <a:latin typeface="Calibri" panose="020F0502020204030204" pitchFamily="34" charset="0"/>
                <a:cs typeface="Calibri" panose="020F0502020204030204" pitchFamily="34" charset="0"/>
              </a:defRPr>
            </a:lvl1pPr>
          </a:lstStyle>
          <a:p>
            <a:endParaRPr lang="en-US" dirty="0"/>
          </a:p>
        </p:txBody>
      </p:sp>
      <p:sp>
        <p:nvSpPr>
          <p:cNvPr id="11" name="Slide Number Placeholder 5">
            <a:extLst>
              <a:ext uri="{FF2B5EF4-FFF2-40B4-BE49-F238E27FC236}">
                <a16:creationId xmlns:a16="http://schemas.microsoft.com/office/drawing/2014/main" id="{B980720D-E1FA-0DE7-1339-02DB1EF01D3B}"/>
              </a:ext>
            </a:extLst>
          </p:cNvPr>
          <p:cNvSpPr>
            <a:spLocks noGrp="1"/>
          </p:cNvSpPr>
          <p:nvPr>
            <p:ph type="sldNum" sz="quarter" idx="12"/>
          </p:nvPr>
        </p:nvSpPr>
        <p:spPr>
          <a:xfrm>
            <a:off x="9166656" y="6306922"/>
            <a:ext cx="2743200" cy="365125"/>
          </a:xfrm>
          <a:prstGeom prst="rect">
            <a:avLst/>
          </a:prstGeom>
        </p:spPr>
        <p:txBody>
          <a:bodyPr/>
          <a:lstStyle>
            <a:lvl1pPr>
              <a:defRPr sz="1800" b="1">
                <a:solidFill>
                  <a:schemeClr val="accent1"/>
                </a:solidFill>
                <a:latin typeface="Calibri" panose="020F0502020204030204" pitchFamily="34" charset="0"/>
                <a:cs typeface="Calibri" panose="020F0502020204030204" pitchFamily="34" charset="0"/>
              </a:defRPr>
            </a:lvl1pPr>
          </a:lstStyle>
          <a:p>
            <a:fld id="{8F377299-36CD-E049-B4A4-56FC7F2EF3FB}" type="slidenum">
              <a:rPr lang="en-US" smtClean="0"/>
              <a:pPr/>
              <a:t>‹#›</a:t>
            </a:fld>
            <a:endParaRPr lang="en-US" dirty="0"/>
          </a:p>
        </p:txBody>
      </p:sp>
    </p:spTree>
    <p:extLst>
      <p:ext uri="{BB962C8B-B14F-4D97-AF65-F5344CB8AC3E}">
        <p14:creationId xmlns:p14="http://schemas.microsoft.com/office/powerpoint/2010/main" val="38775410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ver Option 1">
    <p:spTree>
      <p:nvGrpSpPr>
        <p:cNvPr id="1" name=""/>
        <p:cNvGrpSpPr/>
        <p:nvPr/>
      </p:nvGrpSpPr>
      <p:grpSpPr>
        <a:xfrm>
          <a:off x="0" y="0"/>
          <a:ext cx="0" cy="0"/>
          <a:chOff x="0" y="0"/>
          <a:chExt cx="0" cy="0"/>
        </a:xfrm>
      </p:grpSpPr>
      <p:pic>
        <p:nvPicPr>
          <p:cNvPr id="6" name="Picture 5" descr="A collage of people in graduation gowns&#10;&#10;Description automatically generated">
            <a:extLst>
              <a:ext uri="{FF2B5EF4-FFF2-40B4-BE49-F238E27FC236}">
                <a16:creationId xmlns:a16="http://schemas.microsoft.com/office/drawing/2014/main" id="{B084EF34-F1FA-5BF8-502E-535A751A29D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5A0F118B-2E2B-F287-AF3F-298AD81150A2}"/>
              </a:ext>
            </a:extLst>
          </p:cNvPr>
          <p:cNvSpPr>
            <a:spLocks noGrp="1"/>
          </p:cNvSpPr>
          <p:nvPr>
            <p:ph type="ctrTitle" hasCustomPrompt="1"/>
          </p:nvPr>
        </p:nvSpPr>
        <p:spPr>
          <a:xfrm>
            <a:off x="884583" y="3984831"/>
            <a:ext cx="5953539" cy="2387600"/>
          </a:xfrm>
        </p:spPr>
        <p:txBody>
          <a:bodyPr anchor="b"/>
          <a:lstStyle>
            <a:lvl1pPr algn="l">
              <a:defRPr sz="6000">
                <a:solidFill>
                  <a:schemeClr val="bg1"/>
                </a:solidFill>
              </a:defRPr>
            </a:lvl1pPr>
          </a:lstStyle>
          <a:p>
            <a:r>
              <a:rPr lang="en-US"/>
              <a:t>Click to </a:t>
            </a:r>
            <a:br>
              <a:rPr lang="en-US"/>
            </a:br>
            <a:r>
              <a:rPr lang="en-US"/>
              <a:t>Add Title</a:t>
            </a:r>
          </a:p>
        </p:txBody>
      </p:sp>
    </p:spTree>
    <p:extLst>
      <p:ext uri="{BB962C8B-B14F-4D97-AF65-F5344CB8AC3E}">
        <p14:creationId xmlns:p14="http://schemas.microsoft.com/office/powerpoint/2010/main" val="33457398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E02D5-B3D5-407B-327A-C102D81603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266BA7-B162-F7B8-78A4-9D3A14BE55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E27A0D-209A-88EC-BD11-23973D85FA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AB6F3C-883D-A593-9D17-CC46A1F0FA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237FA6-6D12-0F15-8D29-743F81ECBC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6BE4F8-A20C-863E-96DC-DEC65D51EA29}"/>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8" name="Footer Placeholder 7">
            <a:extLst>
              <a:ext uri="{FF2B5EF4-FFF2-40B4-BE49-F238E27FC236}">
                <a16:creationId xmlns:a16="http://schemas.microsoft.com/office/drawing/2014/main" id="{58DCA64B-2AA3-4649-04D3-0CBD6FAA6EF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AE0D7B43-2789-18C5-D034-A633A028696B}"/>
              </a:ext>
            </a:extLst>
          </p:cNvPr>
          <p:cNvSpPr>
            <a:spLocks noGrp="1"/>
          </p:cNvSpPr>
          <p:nvPr>
            <p:ph type="sldNum" sz="quarter" idx="12"/>
          </p:nvPr>
        </p:nvSpPr>
        <p:spPr>
          <a:xfrm>
            <a:off x="8610600" y="6356350"/>
            <a:ext cx="2743200" cy="365125"/>
          </a:xfrm>
          <a:prstGeom prst="rect">
            <a:avLst/>
          </a:prstGeom>
        </p:spPr>
        <p:txBody>
          <a:bodyPr/>
          <a:lstStyle/>
          <a:p>
            <a:fld id="{B41F3E91-DE4E-EB4A-91A3-2E6579D5EF9D}" type="slidenum">
              <a:rPr lang="en-US" smtClean="0"/>
              <a:t>‹#›</a:t>
            </a:fld>
            <a:endParaRPr lang="en-US" dirty="0"/>
          </a:p>
        </p:txBody>
      </p:sp>
    </p:spTree>
    <p:extLst>
      <p:ext uri="{BB962C8B-B14F-4D97-AF65-F5344CB8AC3E}">
        <p14:creationId xmlns:p14="http://schemas.microsoft.com/office/powerpoint/2010/main" val="9400438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763F74-2ED3-D965-74A6-0CA994FF3327}"/>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7A29B0EF-0991-0327-B4A3-DD07975EF77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A52BE95-0EEE-0591-656C-80FE0FFA8FF1}"/>
              </a:ext>
            </a:extLst>
          </p:cNvPr>
          <p:cNvSpPr>
            <a:spLocks noGrp="1"/>
          </p:cNvSpPr>
          <p:nvPr>
            <p:ph type="sldNum" sz="quarter" idx="12"/>
          </p:nvPr>
        </p:nvSpPr>
        <p:spPr>
          <a:xfrm>
            <a:off x="8610600" y="6356350"/>
            <a:ext cx="2743200" cy="365125"/>
          </a:xfrm>
          <a:prstGeom prst="rect">
            <a:avLst/>
          </a:prstGeom>
        </p:spPr>
        <p:txBody>
          <a:bodyPr/>
          <a:lstStyle/>
          <a:p>
            <a:fld id="{B41F3E91-DE4E-EB4A-91A3-2E6579D5EF9D}" type="slidenum">
              <a:rPr lang="en-US" smtClean="0"/>
              <a:t>‹#›</a:t>
            </a:fld>
            <a:endParaRPr lang="en-US" dirty="0"/>
          </a:p>
        </p:txBody>
      </p:sp>
    </p:spTree>
    <p:extLst>
      <p:ext uri="{BB962C8B-B14F-4D97-AF65-F5344CB8AC3E}">
        <p14:creationId xmlns:p14="http://schemas.microsoft.com/office/powerpoint/2010/main" val="4090585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Option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8DB66D3-7D81-599F-4095-3AB67629B958}"/>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FA25D6A-94EC-958E-EF42-940B61B57662}"/>
              </a:ext>
            </a:extLst>
          </p:cNvPr>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AC1B471-0FD5-05A1-4406-9161817D2E85}"/>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a:extLst>
              <a:ext uri="{FF2B5EF4-FFF2-40B4-BE49-F238E27FC236}">
                <a16:creationId xmlns:a16="http://schemas.microsoft.com/office/drawing/2014/main" id="{DFB0B07D-D416-198B-F44B-51FE94E13F86}"/>
              </a:ext>
            </a:extLst>
          </p:cNvPr>
          <p:cNvSpPr>
            <a:spLocks noGrp="1"/>
          </p:cNvSpPr>
          <p:nvPr>
            <p:ph type="ftr" sz="quarter" idx="11"/>
          </p:nvPr>
        </p:nvSpPr>
        <p:spPr>
          <a:xfrm>
            <a:off x="1853514" y="6329234"/>
            <a:ext cx="6299886" cy="365125"/>
          </a:xfrm>
          <a:prstGeom prst="rect">
            <a:avLst/>
          </a:prstGeom>
        </p:spPr>
        <p:txBody>
          <a:bodyPr/>
          <a:lstStyle>
            <a:lvl1pPr algn="l">
              <a:defRPr sz="1600" b="1">
                <a:solidFill>
                  <a:schemeClr val="accent1"/>
                </a:solidFill>
                <a:latin typeface="Calibri" panose="020F0502020204030204" pitchFamily="34" charset="0"/>
                <a:cs typeface="Calibri" panose="020F0502020204030204" pitchFamily="34" charset="0"/>
              </a:defRPr>
            </a:lvl1pPr>
          </a:lstStyle>
          <a:p>
            <a:endParaRPr lang="en-US" dirty="0"/>
          </a:p>
        </p:txBody>
      </p:sp>
      <p:sp>
        <p:nvSpPr>
          <p:cNvPr id="9" name="Slide Number Placeholder 5">
            <a:extLst>
              <a:ext uri="{FF2B5EF4-FFF2-40B4-BE49-F238E27FC236}">
                <a16:creationId xmlns:a16="http://schemas.microsoft.com/office/drawing/2014/main" id="{E49791EF-8210-93AB-FB37-810A360F5278}"/>
              </a:ext>
            </a:extLst>
          </p:cNvPr>
          <p:cNvSpPr>
            <a:spLocks noGrp="1"/>
          </p:cNvSpPr>
          <p:nvPr>
            <p:ph type="sldNum" sz="quarter" idx="12"/>
          </p:nvPr>
        </p:nvSpPr>
        <p:spPr>
          <a:xfrm>
            <a:off x="9166656" y="6306922"/>
            <a:ext cx="2743200" cy="365125"/>
          </a:xfrm>
          <a:prstGeom prst="rect">
            <a:avLst/>
          </a:prstGeom>
        </p:spPr>
        <p:txBody>
          <a:bodyPr/>
          <a:lstStyle>
            <a:lvl1pPr>
              <a:defRPr sz="1800" b="1">
                <a:solidFill>
                  <a:schemeClr val="accent1"/>
                </a:solidFill>
                <a:latin typeface="Calibri" panose="020F0502020204030204" pitchFamily="34" charset="0"/>
                <a:cs typeface="Calibri" panose="020F0502020204030204" pitchFamily="34" charset="0"/>
              </a:defRPr>
            </a:lvl1pPr>
          </a:lstStyle>
          <a:p>
            <a:fld id="{8F377299-36CD-E049-B4A4-56FC7F2EF3FB}" type="slidenum">
              <a:rPr lang="en-US" smtClean="0"/>
              <a:pPr/>
              <a:t>‹#›</a:t>
            </a:fld>
            <a:endParaRPr lang="en-US" dirty="0"/>
          </a:p>
        </p:txBody>
      </p:sp>
    </p:spTree>
    <p:extLst>
      <p:ext uri="{BB962C8B-B14F-4D97-AF65-F5344CB8AC3E}">
        <p14:creationId xmlns:p14="http://schemas.microsoft.com/office/powerpoint/2010/main" val="18845593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ver Option 1">
    <p:spTree>
      <p:nvGrpSpPr>
        <p:cNvPr id="1" name=""/>
        <p:cNvGrpSpPr/>
        <p:nvPr/>
      </p:nvGrpSpPr>
      <p:grpSpPr>
        <a:xfrm>
          <a:off x="0" y="0"/>
          <a:ext cx="0" cy="0"/>
          <a:chOff x="0" y="0"/>
          <a:chExt cx="0" cy="0"/>
        </a:xfrm>
      </p:grpSpPr>
      <p:pic>
        <p:nvPicPr>
          <p:cNvPr id="6" name="Picture 5" descr="A collage of people in graduation gowns&#10;&#10;Description automatically generated">
            <a:extLst>
              <a:ext uri="{FF2B5EF4-FFF2-40B4-BE49-F238E27FC236}">
                <a16:creationId xmlns:a16="http://schemas.microsoft.com/office/drawing/2014/main" id="{B084EF34-F1FA-5BF8-502E-535A751A29D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5A0F118B-2E2B-F287-AF3F-298AD81150A2}"/>
              </a:ext>
            </a:extLst>
          </p:cNvPr>
          <p:cNvSpPr>
            <a:spLocks noGrp="1"/>
          </p:cNvSpPr>
          <p:nvPr>
            <p:ph type="ctrTitle" hasCustomPrompt="1"/>
          </p:nvPr>
        </p:nvSpPr>
        <p:spPr>
          <a:xfrm>
            <a:off x="884583" y="3984831"/>
            <a:ext cx="5953539" cy="2387600"/>
          </a:xfrm>
        </p:spPr>
        <p:txBody>
          <a:bodyPr anchor="b"/>
          <a:lstStyle>
            <a:lvl1pPr algn="l">
              <a:defRPr sz="6000">
                <a:solidFill>
                  <a:schemeClr val="bg1"/>
                </a:solidFill>
              </a:defRPr>
            </a:lvl1pPr>
          </a:lstStyle>
          <a:p>
            <a:r>
              <a:rPr lang="en-US"/>
              <a:t>Click to </a:t>
            </a:r>
            <a:br>
              <a:rPr lang="en-US"/>
            </a:br>
            <a:r>
              <a:rPr lang="en-US"/>
              <a:t>Add Title</a:t>
            </a:r>
          </a:p>
        </p:txBody>
      </p:sp>
    </p:spTree>
    <p:extLst>
      <p:ext uri="{BB962C8B-B14F-4D97-AF65-F5344CB8AC3E}">
        <p14:creationId xmlns:p14="http://schemas.microsoft.com/office/powerpoint/2010/main" val="3135982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solidFill>
                <a:srgbClr val="1B1E29">
                  <a:tint val="75000"/>
                </a:srgbClr>
              </a:solidFill>
            </a:endParaRPr>
          </a:p>
        </p:txBody>
      </p:sp>
      <p:sp>
        <p:nvSpPr>
          <p:cNvPr id="4" name="Footer Placeholder 3"/>
          <p:cNvSpPr>
            <a:spLocks noGrp="1"/>
          </p:cNvSpPr>
          <p:nvPr>
            <p:ph type="ftr" sz="quarter" idx="11"/>
          </p:nvPr>
        </p:nvSpPr>
        <p:spPr/>
        <p:txBody>
          <a:bodyPr/>
          <a:lstStyle/>
          <a:p>
            <a:endParaRPr lang="en-US" dirty="0">
              <a:solidFill>
                <a:srgbClr val="1B1E29">
                  <a:tint val="75000"/>
                </a:srgbClr>
              </a:solidFill>
            </a:endParaRPr>
          </a:p>
        </p:txBody>
      </p:sp>
      <p:sp>
        <p:nvSpPr>
          <p:cNvPr id="5" name="Slide Number Placeholder 4"/>
          <p:cNvSpPr>
            <a:spLocks noGrp="1"/>
          </p:cNvSpPr>
          <p:nvPr>
            <p:ph type="sldNum" sz="quarter" idx="12"/>
          </p:nvPr>
        </p:nvSpPr>
        <p:spPr/>
        <p:txBody>
          <a:bodyPr/>
          <a:lstStyle/>
          <a:p>
            <a:fld id="{B1AB44B9-F1EC-4F4B-88D4-413245C9CD3E}" type="slidenum">
              <a:rPr lang="en-US" smtClean="0">
                <a:solidFill>
                  <a:srgbClr val="1B1E29">
                    <a:tint val="75000"/>
                  </a:srgbClr>
                </a:solidFill>
              </a:rPr>
              <a:pPr/>
              <a:t>‹#›</a:t>
            </a:fld>
            <a:endParaRPr lang="en-US" dirty="0">
              <a:solidFill>
                <a:srgbClr val="1B1E29">
                  <a:tint val="75000"/>
                </a:srgbClr>
              </a:solidFill>
            </a:endParaRPr>
          </a:p>
        </p:txBody>
      </p:sp>
    </p:spTree>
    <p:extLst>
      <p:ext uri="{BB962C8B-B14F-4D97-AF65-F5344CB8AC3E}">
        <p14:creationId xmlns:p14="http://schemas.microsoft.com/office/powerpoint/2010/main" val="20235683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Option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8DB66D3-7D81-599F-4095-3AB67629B958}"/>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FA25D6A-94EC-958E-EF42-940B61B57662}"/>
              </a:ext>
            </a:extLst>
          </p:cNvPr>
          <p:cNvSpPr>
            <a:spLocks noGrp="1"/>
          </p:cNvSpPr>
          <p:nvPr>
            <p:ph type="title"/>
          </p:nvPr>
        </p:nvSpPr>
        <p:spPr/>
        <p:txBody>
          <a:bodyPr/>
          <a:lstStyle>
            <a:lvl1pPr>
              <a:defRPr>
                <a:solidFill>
                  <a:srgbClr val="000000"/>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AC1B471-0FD5-05A1-4406-9161817D2E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50A2D802-7B28-24FB-BA0A-317BA63DA401}"/>
              </a:ext>
            </a:extLst>
          </p:cNvPr>
          <p:cNvSpPr>
            <a:spLocks noGrp="1"/>
          </p:cNvSpPr>
          <p:nvPr>
            <p:ph type="ftr" sz="quarter" idx="11"/>
          </p:nvPr>
        </p:nvSpPr>
        <p:spPr>
          <a:xfrm>
            <a:off x="1853514" y="6329234"/>
            <a:ext cx="6299886" cy="365125"/>
          </a:xfrm>
          <a:prstGeom prst="rect">
            <a:avLst/>
          </a:prstGeom>
        </p:spPr>
        <p:txBody>
          <a:bodyPr/>
          <a:lstStyle>
            <a:lvl1pPr algn="l">
              <a:defRPr sz="1600" b="1">
                <a:solidFill>
                  <a:schemeClr val="accent1"/>
                </a:solidFill>
                <a:latin typeface="Calibri" panose="020F0502020204030204" pitchFamily="34" charset="0"/>
                <a:cs typeface="Calibri" panose="020F0502020204030204" pitchFamily="34" charset="0"/>
              </a:defRPr>
            </a:lvl1pPr>
          </a:lstStyle>
          <a:p>
            <a:endParaRPr lang="en-US" dirty="0"/>
          </a:p>
        </p:txBody>
      </p:sp>
      <p:sp>
        <p:nvSpPr>
          <p:cNvPr id="12" name="Slide Number Placeholder 5">
            <a:extLst>
              <a:ext uri="{FF2B5EF4-FFF2-40B4-BE49-F238E27FC236}">
                <a16:creationId xmlns:a16="http://schemas.microsoft.com/office/drawing/2014/main" id="{A7ED3E72-B41B-57EC-AE50-3FF1CC930115}"/>
              </a:ext>
            </a:extLst>
          </p:cNvPr>
          <p:cNvSpPr>
            <a:spLocks noGrp="1"/>
          </p:cNvSpPr>
          <p:nvPr>
            <p:ph type="sldNum" sz="quarter" idx="12"/>
          </p:nvPr>
        </p:nvSpPr>
        <p:spPr>
          <a:xfrm>
            <a:off x="9166656" y="6306922"/>
            <a:ext cx="2743200" cy="365125"/>
          </a:xfrm>
          <a:prstGeom prst="rect">
            <a:avLst/>
          </a:prstGeom>
        </p:spPr>
        <p:txBody>
          <a:bodyPr/>
          <a:lstStyle>
            <a:lvl1pPr>
              <a:defRPr sz="1800" b="1">
                <a:solidFill>
                  <a:schemeClr val="accent1"/>
                </a:solidFill>
                <a:latin typeface="Calibri" panose="020F0502020204030204" pitchFamily="34" charset="0"/>
                <a:cs typeface="Calibri" panose="020F0502020204030204" pitchFamily="34" charset="0"/>
              </a:defRPr>
            </a:lvl1pPr>
          </a:lstStyle>
          <a:p>
            <a:fld id="{8F377299-36CD-E049-B4A4-56FC7F2EF3FB}" type="slidenum">
              <a:rPr lang="en-US" smtClean="0"/>
              <a:pPr/>
              <a:t>‹#›</a:t>
            </a:fld>
            <a:endParaRPr lang="en-US" dirty="0"/>
          </a:p>
        </p:txBody>
      </p:sp>
    </p:spTree>
    <p:extLst>
      <p:ext uri="{BB962C8B-B14F-4D97-AF65-F5344CB8AC3E}">
        <p14:creationId xmlns:p14="http://schemas.microsoft.com/office/powerpoint/2010/main" val="1008339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763F74-2ED3-D965-74A6-0CA994FF3327}"/>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7A29B0EF-0991-0327-B4A3-DD07975EF77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A52BE95-0EEE-0591-656C-80FE0FFA8FF1}"/>
              </a:ext>
            </a:extLst>
          </p:cNvPr>
          <p:cNvSpPr>
            <a:spLocks noGrp="1"/>
          </p:cNvSpPr>
          <p:nvPr>
            <p:ph type="sldNum" sz="quarter" idx="12"/>
          </p:nvPr>
        </p:nvSpPr>
        <p:spPr/>
        <p:txBody>
          <a:bodyPr/>
          <a:lstStyle/>
          <a:p>
            <a:fld id="{B41F3E91-DE4E-EB4A-91A3-2E6579D5EF9D}" type="slidenum">
              <a:rPr lang="en-US" smtClean="0"/>
              <a:t>‹#›</a:t>
            </a:fld>
            <a:endParaRPr lang="en-US" dirty="0"/>
          </a:p>
        </p:txBody>
      </p:sp>
    </p:spTree>
    <p:extLst>
      <p:ext uri="{BB962C8B-B14F-4D97-AF65-F5344CB8AC3E}">
        <p14:creationId xmlns:p14="http://schemas.microsoft.com/office/powerpoint/2010/main" val="40905854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09550" y="2130426"/>
            <a:ext cx="9047748" cy="1470025"/>
          </a:xfrm>
        </p:spPr>
        <p:txBody>
          <a:bodyPr/>
          <a:lstStyle/>
          <a:p>
            <a:r>
              <a:rPr lang="en-US"/>
              <a:t>Click to edit Master title style</a:t>
            </a:r>
          </a:p>
        </p:txBody>
      </p:sp>
      <p:sp>
        <p:nvSpPr>
          <p:cNvPr id="3" name="Subtitle 2"/>
          <p:cNvSpPr>
            <a:spLocks noGrp="1"/>
          </p:cNvSpPr>
          <p:nvPr>
            <p:ph type="subTitle" idx="1"/>
          </p:nvPr>
        </p:nvSpPr>
        <p:spPr>
          <a:xfrm>
            <a:off x="1809551" y="3886200"/>
            <a:ext cx="904774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37CF4D4A-ED9A-6248-90E6-8B1EAA9102A9}" type="slidenum">
              <a:rPr lang="en-US"/>
              <a:pPr>
                <a:defRPr/>
              </a:pPr>
              <a:t>‹#›</a:t>
            </a:fld>
            <a:endParaRPr lang="en-US"/>
          </a:p>
        </p:txBody>
      </p:sp>
    </p:spTree>
    <p:extLst>
      <p:ext uri="{BB962C8B-B14F-4D97-AF65-F5344CB8AC3E}">
        <p14:creationId xmlns:p14="http://schemas.microsoft.com/office/powerpoint/2010/main" val="19996319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0CF0625A-6DA4-2542-A4CE-A3929B575227}" type="slidenum">
              <a:rPr lang="en-US"/>
              <a:pPr>
                <a:defRPr/>
              </a:pPr>
              <a:t>‹#›</a:t>
            </a:fld>
            <a:endParaRPr lang="en-US"/>
          </a:p>
        </p:txBody>
      </p:sp>
    </p:spTree>
    <p:extLst>
      <p:ext uri="{BB962C8B-B14F-4D97-AF65-F5344CB8AC3E}">
        <p14:creationId xmlns:p14="http://schemas.microsoft.com/office/powerpoint/2010/main" val="18428774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809550" y="4406901"/>
            <a:ext cx="9516735"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809551" y="2906713"/>
            <a:ext cx="9516733"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94D3B676-9F07-AA4C-A4A8-68150F223411}" type="slidenum">
              <a:rPr lang="en-US"/>
              <a:pPr>
                <a:defRPr/>
              </a:pPr>
              <a:t>‹#›</a:t>
            </a:fld>
            <a:endParaRPr lang="en-US"/>
          </a:p>
        </p:txBody>
      </p:sp>
    </p:spTree>
    <p:extLst>
      <p:ext uri="{BB962C8B-B14F-4D97-AF65-F5344CB8AC3E}">
        <p14:creationId xmlns:p14="http://schemas.microsoft.com/office/powerpoint/2010/main" val="849303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09549" y="1600201"/>
            <a:ext cx="453029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60689" y="1600201"/>
            <a:ext cx="453029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537FCD57-5D43-7148-BD1A-7A0E65B8A9BE}" type="slidenum">
              <a:rPr lang="en-US"/>
              <a:pPr>
                <a:defRPr/>
              </a:pPr>
              <a:t>‹#›</a:t>
            </a:fld>
            <a:endParaRPr lang="en-US"/>
          </a:p>
        </p:txBody>
      </p:sp>
    </p:spTree>
    <p:extLst>
      <p:ext uri="{BB962C8B-B14F-4D97-AF65-F5344CB8AC3E}">
        <p14:creationId xmlns:p14="http://schemas.microsoft.com/office/powerpoint/2010/main" val="14957718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809550" y="2353453"/>
            <a:ext cx="453029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809550" y="2993215"/>
            <a:ext cx="4530292" cy="32186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1197" y="2353453"/>
            <a:ext cx="453207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1197" y="2993215"/>
            <a:ext cx="4532072" cy="32186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10"/>
          </p:nvPr>
        </p:nvSpPr>
        <p:spPr/>
        <p:txBody>
          <a:bodyPr/>
          <a:lstStyle>
            <a:lvl1pPr>
              <a:defRPr/>
            </a:lvl1pPr>
          </a:lstStyle>
          <a:p>
            <a:pPr>
              <a:defRPr/>
            </a:pPr>
            <a:endParaRPr lang="en-US"/>
          </a:p>
        </p:txBody>
      </p:sp>
      <p:sp>
        <p:nvSpPr>
          <p:cNvPr id="8" name="Slide Number Placeholder 5"/>
          <p:cNvSpPr>
            <a:spLocks noGrp="1"/>
          </p:cNvSpPr>
          <p:nvPr>
            <p:ph type="sldNum" sz="quarter" idx="11"/>
          </p:nvPr>
        </p:nvSpPr>
        <p:spPr/>
        <p:txBody>
          <a:bodyPr/>
          <a:lstStyle>
            <a:lvl1pPr>
              <a:defRPr/>
            </a:lvl1pPr>
          </a:lstStyle>
          <a:p>
            <a:pPr>
              <a:defRPr/>
            </a:pPr>
            <a:fld id="{4F7F2505-C90C-5A4F-A55F-15024E589230}" type="slidenum">
              <a:rPr lang="en-US"/>
              <a:pPr>
                <a:defRPr/>
              </a:pPr>
              <a:t>‹#›</a:t>
            </a:fld>
            <a:endParaRPr lang="en-US"/>
          </a:p>
        </p:txBody>
      </p:sp>
    </p:spTree>
    <p:extLst>
      <p:ext uri="{BB962C8B-B14F-4D97-AF65-F5344CB8AC3E}">
        <p14:creationId xmlns:p14="http://schemas.microsoft.com/office/powerpoint/2010/main" val="9940624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10"/>
          </p:nvPr>
        </p:nvSpPr>
        <p:spPr/>
        <p:txBody>
          <a:bodyPr/>
          <a:lstStyle>
            <a:lvl1pPr>
              <a:defRPr/>
            </a:lvl1pPr>
          </a:lstStyle>
          <a:p>
            <a:pPr>
              <a:defRPr/>
            </a:pPr>
            <a:endParaRPr lang="en-US"/>
          </a:p>
        </p:txBody>
      </p:sp>
      <p:sp>
        <p:nvSpPr>
          <p:cNvPr id="4" name="Slide Number Placeholder 5"/>
          <p:cNvSpPr>
            <a:spLocks noGrp="1"/>
          </p:cNvSpPr>
          <p:nvPr>
            <p:ph type="sldNum" sz="quarter" idx="11"/>
          </p:nvPr>
        </p:nvSpPr>
        <p:spPr/>
        <p:txBody>
          <a:bodyPr/>
          <a:lstStyle>
            <a:lvl1pPr>
              <a:defRPr/>
            </a:lvl1pPr>
          </a:lstStyle>
          <a:p>
            <a:pPr>
              <a:defRPr/>
            </a:pPr>
            <a:fld id="{804574E0-DB0B-7D42-81A9-32E6CDCEE861}" type="slidenum">
              <a:rPr lang="en-US"/>
              <a:pPr>
                <a:defRPr/>
              </a:pPr>
              <a:t>‹#›</a:t>
            </a:fld>
            <a:endParaRPr lang="en-US"/>
          </a:p>
        </p:txBody>
      </p:sp>
    </p:spTree>
    <p:extLst>
      <p:ext uri="{BB962C8B-B14F-4D97-AF65-F5344CB8AC3E}">
        <p14:creationId xmlns:p14="http://schemas.microsoft.com/office/powerpoint/2010/main" val="1931987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84EF34-F1FA-5BF8-502E-535A751A29D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5A0F118B-2E2B-F287-AF3F-298AD81150A2}"/>
              </a:ext>
            </a:extLst>
          </p:cNvPr>
          <p:cNvSpPr>
            <a:spLocks noGrp="1"/>
          </p:cNvSpPr>
          <p:nvPr>
            <p:ph type="ctrTitle" hasCustomPrompt="1"/>
          </p:nvPr>
        </p:nvSpPr>
        <p:spPr>
          <a:xfrm>
            <a:off x="1123122" y="1738588"/>
            <a:ext cx="5953539" cy="2387600"/>
          </a:xfrm>
        </p:spPr>
        <p:txBody>
          <a:bodyPr anchor="b"/>
          <a:lstStyle>
            <a:lvl1pPr algn="l">
              <a:defRPr sz="6000">
                <a:solidFill>
                  <a:schemeClr val="bg1"/>
                </a:solidFill>
              </a:defRPr>
            </a:lvl1pPr>
          </a:lstStyle>
          <a:p>
            <a:r>
              <a:rPr lang="en-US"/>
              <a:t>Click to </a:t>
            </a:r>
            <a:br>
              <a:rPr lang="en-US"/>
            </a:br>
            <a:r>
              <a:rPr lang="en-US"/>
              <a:t>Add Title</a:t>
            </a:r>
          </a:p>
        </p:txBody>
      </p:sp>
    </p:spTree>
    <p:extLst>
      <p:ext uri="{BB962C8B-B14F-4D97-AF65-F5344CB8AC3E}">
        <p14:creationId xmlns:p14="http://schemas.microsoft.com/office/powerpoint/2010/main" val="16129555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a:p>
        </p:txBody>
      </p:sp>
      <p:sp>
        <p:nvSpPr>
          <p:cNvPr id="3" name="Slide Number Placeholder 5"/>
          <p:cNvSpPr>
            <a:spLocks noGrp="1"/>
          </p:cNvSpPr>
          <p:nvPr>
            <p:ph type="sldNum" sz="quarter" idx="11"/>
          </p:nvPr>
        </p:nvSpPr>
        <p:spPr/>
        <p:txBody>
          <a:bodyPr/>
          <a:lstStyle>
            <a:lvl1pPr>
              <a:defRPr/>
            </a:lvl1pPr>
          </a:lstStyle>
          <a:p>
            <a:pPr>
              <a:defRPr/>
            </a:pPr>
            <a:fld id="{DAA1F853-145A-5346-8B70-675A3EFC9450}" type="slidenum">
              <a:rPr lang="en-US"/>
              <a:pPr>
                <a:defRPr/>
              </a:pPr>
              <a:t>‹#›</a:t>
            </a:fld>
            <a:endParaRPr lang="en-US"/>
          </a:p>
        </p:txBody>
      </p:sp>
    </p:spTree>
    <p:extLst>
      <p:ext uri="{BB962C8B-B14F-4D97-AF65-F5344CB8AC3E}">
        <p14:creationId xmlns:p14="http://schemas.microsoft.com/office/powerpoint/2010/main" val="9662791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09550" y="1194593"/>
            <a:ext cx="332448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3228" y="1194594"/>
            <a:ext cx="5648985" cy="49133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809550" y="2356644"/>
            <a:ext cx="3324481" cy="3751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4C57F327-B2A1-3E48-B4E0-10601113EB68}" type="slidenum">
              <a:rPr lang="en-US"/>
              <a:pPr>
                <a:defRPr/>
              </a:pPr>
              <a:t>‹#›</a:t>
            </a:fld>
            <a:endParaRPr lang="en-US"/>
          </a:p>
        </p:txBody>
      </p:sp>
    </p:spTree>
    <p:extLst>
      <p:ext uri="{BB962C8B-B14F-4D97-AF65-F5344CB8AC3E}">
        <p14:creationId xmlns:p14="http://schemas.microsoft.com/office/powerpoint/2010/main" val="9829741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09549" y="4800600"/>
            <a:ext cx="7895368"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09549" y="1143000"/>
            <a:ext cx="7895368" cy="358457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809549" y="5367338"/>
            <a:ext cx="789536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C6353B5E-9517-5741-84B8-4D69C4F871E3}" type="slidenum">
              <a:rPr lang="en-US"/>
              <a:pPr>
                <a:defRPr/>
              </a:pPr>
              <a:t>‹#›</a:t>
            </a:fld>
            <a:endParaRPr lang="en-US"/>
          </a:p>
        </p:txBody>
      </p:sp>
    </p:spTree>
    <p:extLst>
      <p:ext uri="{BB962C8B-B14F-4D97-AF65-F5344CB8AC3E}">
        <p14:creationId xmlns:p14="http://schemas.microsoft.com/office/powerpoint/2010/main" val="2540359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C4D48A56-4A41-A44B-8C23-894CB2AA3E99}" type="slidenum">
              <a:rPr lang="en-US"/>
              <a:pPr>
                <a:defRPr/>
              </a:pPr>
              <a:t>‹#›</a:t>
            </a:fld>
            <a:endParaRPr lang="en-US"/>
          </a:p>
        </p:txBody>
      </p:sp>
    </p:spTree>
    <p:extLst>
      <p:ext uri="{BB962C8B-B14F-4D97-AF65-F5344CB8AC3E}">
        <p14:creationId xmlns:p14="http://schemas.microsoft.com/office/powerpoint/2010/main" val="3846037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357163"/>
            <a:ext cx="2743200" cy="47690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348563" y="1357163"/>
            <a:ext cx="6287437" cy="47690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8E3CB8BE-CAF0-DD4D-BD81-18C4561ABF33}" type="slidenum">
              <a:rPr lang="en-US"/>
              <a:pPr>
                <a:defRPr/>
              </a:pPr>
              <a:t>‹#›</a:t>
            </a:fld>
            <a:endParaRPr lang="en-US"/>
          </a:p>
        </p:txBody>
      </p:sp>
    </p:spTree>
    <p:extLst>
      <p:ext uri="{BB962C8B-B14F-4D97-AF65-F5344CB8AC3E}">
        <p14:creationId xmlns:p14="http://schemas.microsoft.com/office/powerpoint/2010/main" val="1097008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over Option 1">
    <p:spTree>
      <p:nvGrpSpPr>
        <p:cNvPr id="1" name=""/>
        <p:cNvGrpSpPr/>
        <p:nvPr/>
      </p:nvGrpSpPr>
      <p:grpSpPr>
        <a:xfrm>
          <a:off x="0" y="0"/>
          <a:ext cx="0" cy="0"/>
          <a:chOff x="0" y="0"/>
          <a:chExt cx="0" cy="0"/>
        </a:xfrm>
      </p:grpSpPr>
      <p:pic>
        <p:nvPicPr>
          <p:cNvPr id="6" name="Picture 5" descr="A collage of people in graduation gowns&#10;&#10;Description automatically generated">
            <a:extLst>
              <a:ext uri="{FF2B5EF4-FFF2-40B4-BE49-F238E27FC236}">
                <a16:creationId xmlns:a16="http://schemas.microsoft.com/office/drawing/2014/main" id="{B084EF34-F1FA-5BF8-502E-535A751A29D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5A0F118B-2E2B-F287-AF3F-298AD81150A2}"/>
              </a:ext>
            </a:extLst>
          </p:cNvPr>
          <p:cNvSpPr>
            <a:spLocks noGrp="1"/>
          </p:cNvSpPr>
          <p:nvPr>
            <p:ph type="ctrTitle" hasCustomPrompt="1"/>
          </p:nvPr>
        </p:nvSpPr>
        <p:spPr>
          <a:xfrm>
            <a:off x="884583" y="3984831"/>
            <a:ext cx="5953539" cy="2387600"/>
          </a:xfrm>
        </p:spPr>
        <p:txBody>
          <a:bodyPr anchor="b"/>
          <a:lstStyle>
            <a:lvl1pPr algn="l">
              <a:defRPr sz="6000">
                <a:solidFill>
                  <a:schemeClr val="bg1"/>
                </a:solidFill>
              </a:defRPr>
            </a:lvl1pPr>
          </a:lstStyle>
          <a:p>
            <a:r>
              <a:rPr lang="en-US"/>
              <a:t>Click to </a:t>
            </a:r>
            <a:br>
              <a:rPr lang="en-US"/>
            </a:br>
            <a:r>
              <a:rPr lang="en-US"/>
              <a:t>Add Title</a:t>
            </a:r>
          </a:p>
        </p:txBody>
      </p:sp>
    </p:spTree>
    <p:extLst>
      <p:ext uri="{BB962C8B-B14F-4D97-AF65-F5344CB8AC3E}">
        <p14:creationId xmlns:p14="http://schemas.microsoft.com/office/powerpoint/2010/main" val="2640849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btitle Option 1">
    <p:spTree>
      <p:nvGrpSpPr>
        <p:cNvPr id="1" name=""/>
        <p:cNvGrpSpPr/>
        <p:nvPr/>
      </p:nvGrpSpPr>
      <p:grpSpPr>
        <a:xfrm>
          <a:off x="0" y="0"/>
          <a:ext cx="0" cy="0"/>
          <a:chOff x="0" y="0"/>
          <a:chExt cx="0" cy="0"/>
        </a:xfrm>
      </p:grpSpPr>
      <p:pic>
        <p:nvPicPr>
          <p:cNvPr id="8" name="Picture 7" descr="A red rectangle with a white rectangle&#10;&#10;Description automatically generated">
            <a:extLst>
              <a:ext uri="{FF2B5EF4-FFF2-40B4-BE49-F238E27FC236}">
                <a16:creationId xmlns:a16="http://schemas.microsoft.com/office/drawing/2014/main" id="{173483D4-4488-7CD0-399F-3F6BB9EAEE2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F7156258-D3C3-194B-D3BC-A139FAAD1034}"/>
              </a:ext>
            </a:extLst>
          </p:cNvPr>
          <p:cNvSpPr>
            <a:spLocks noGrp="1"/>
          </p:cNvSpPr>
          <p:nvPr>
            <p:ph type="ctrTitle" hasCustomPrompt="1"/>
          </p:nvPr>
        </p:nvSpPr>
        <p:spPr>
          <a:xfrm>
            <a:off x="3119230" y="2062162"/>
            <a:ext cx="5953539" cy="2387600"/>
          </a:xfrm>
        </p:spPr>
        <p:txBody>
          <a:bodyPr anchor="b"/>
          <a:lstStyle>
            <a:lvl1pPr algn="ctr">
              <a:defRPr sz="6000">
                <a:solidFill>
                  <a:schemeClr val="accent1"/>
                </a:solidFill>
              </a:defRPr>
            </a:lvl1pPr>
          </a:lstStyle>
          <a:p>
            <a:r>
              <a:rPr lang="en-US"/>
              <a:t>Click to </a:t>
            </a:r>
            <a:br>
              <a:rPr lang="en-US"/>
            </a:br>
            <a:r>
              <a:rPr lang="en-US"/>
              <a:t>Add Title</a:t>
            </a:r>
          </a:p>
        </p:txBody>
      </p:sp>
    </p:spTree>
    <p:extLst>
      <p:ext uri="{BB962C8B-B14F-4D97-AF65-F5344CB8AC3E}">
        <p14:creationId xmlns:p14="http://schemas.microsoft.com/office/powerpoint/2010/main" val="1848895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btitle Option 2">
    <p:spTree>
      <p:nvGrpSpPr>
        <p:cNvPr id="1" name=""/>
        <p:cNvGrpSpPr/>
        <p:nvPr/>
      </p:nvGrpSpPr>
      <p:grpSpPr>
        <a:xfrm>
          <a:off x="0" y="0"/>
          <a:ext cx="0" cy="0"/>
          <a:chOff x="0" y="0"/>
          <a:chExt cx="0" cy="0"/>
        </a:xfrm>
      </p:grpSpPr>
      <p:pic>
        <p:nvPicPr>
          <p:cNvPr id="3" name="Picture 2" descr="A white rectangle with pink lines&#10;&#10;Description automatically generated">
            <a:extLst>
              <a:ext uri="{FF2B5EF4-FFF2-40B4-BE49-F238E27FC236}">
                <a16:creationId xmlns:a16="http://schemas.microsoft.com/office/drawing/2014/main" id="{5024F9AD-C255-03CE-F5D5-F27EF909CEB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9" name="Title 1">
            <a:extLst>
              <a:ext uri="{FF2B5EF4-FFF2-40B4-BE49-F238E27FC236}">
                <a16:creationId xmlns:a16="http://schemas.microsoft.com/office/drawing/2014/main" id="{F7156258-D3C3-194B-D3BC-A139FAAD1034}"/>
              </a:ext>
            </a:extLst>
          </p:cNvPr>
          <p:cNvSpPr>
            <a:spLocks noGrp="1"/>
          </p:cNvSpPr>
          <p:nvPr>
            <p:ph type="ctrTitle" hasCustomPrompt="1"/>
          </p:nvPr>
        </p:nvSpPr>
        <p:spPr>
          <a:xfrm>
            <a:off x="3119230" y="2062162"/>
            <a:ext cx="5953539" cy="2387600"/>
          </a:xfrm>
        </p:spPr>
        <p:txBody>
          <a:bodyPr anchor="b"/>
          <a:lstStyle>
            <a:lvl1pPr algn="ctr">
              <a:defRPr sz="6000">
                <a:solidFill>
                  <a:schemeClr val="accent1"/>
                </a:solidFill>
              </a:defRPr>
            </a:lvl1pPr>
          </a:lstStyle>
          <a:p>
            <a:r>
              <a:rPr lang="en-US"/>
              <a:t>Click to </a:t>
            </a:r>
            <a:br>
              <a:rPr lang="en-US"/>
            </a:br>
            <a:r>
              <a:rPr lang="en-US"/>
              <a:t>Add Title</a:t>
            </a:r>
          </a:p>
        </p:txBody>
      </p:sp>
    </p:spTree>
    <p:extLst>
      <p:ext uri="{BB962C8B-B14F-4D97-AF65-F5344CB8AC3E}">
        <p14:creationId xmlns:p14="http://schemas.microsoft.com/office/powerpoint/2010/main" val="132912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title Option 3">
    <p:spTree>
      <p:nvGrpSpPr>
        <p:cNvPr id="1" name=""/>
        <p:cNvGrpSpPr/>
        <p:nvPr/>
      </p:nvGrpSpPr>
      <p:grpSpPr>
        <a:xfrm>
          <a:off x="0" y="0"/>
          <a:ext cx="0" cy="0"/>
          <a:chOff x="0" y="0"/>
          <a:chExt cx="0" cy="0"/>
        </a:xfrm>
      </p:grpSpPr>
      <p:pic>
        <p:nvPicPr>
          <p:cNvPr id="3" name="Picture 2" descr="A white rectangle with a white background&#10;&#10;Description automatically generated">
            <a:extLst>
              <a:ext uri="{FF2B5EF4-FFF2-40B4-BE49-F238E27FC236}">
                <a16:creationId xmlns:a16="http://schemas.microsoft.com/office/drawing/2014/main" id="{23B16C7C-98D7-9E7B-7A2B-8DC88888973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F7156258-D3C3-194B-D3BC-A139FAAD1034}"/>
              </a:ext>
            </a:extLst>
          </p:cNvPr>
          <p:cNvSpPr>
            <a:spLocks noGrp="1"/>
          </p:cNvSpPr>
          <p:nvPr>
            <p:ph type="ctrTitle" hasCustomPrompt="1"/>
          </p:nvPr>
        </p:nvSpPr>
        <p:spPr>
          <a:xfrm>
            <a:off x="3119230" y="2062162"/>
            <a:ext cx="5953539" cy="2387600"/>
          </a:xfrm>
        </p:spPr>
        <p:txBody>
          <a:bodyPr anchor="b"/>
          <a:lstStyle>
            <a:lvl1pPr algn="ctr">
              <a:defRPr sz="6000">
                <a:solidFill>
                  <a:schemeClr val="accent1"/>
                </a:solidFill>
              </a:defRPr>
            </a:lvl1pPr>
          </a:lstStyle>
          <a:p>
            <a:r>
              <a:rPr lang="en-US"/>
              <a:t>Click to </a:t>
            </a:r>
            <a:br>
              <a:rPr lang="en-US"/>
            </a:br>
            <a:r>
              <a:rPr lang="en-US"/>
              <a:t>Add Title</a:t>
            </a:r>
          </a:p>
        </p:txBody>
      </p:sp>
    </p:spTree>
    <p:extLst>
      <p:ext uri="{BB962C8B-B14F-4D97-AF65-F5344CB8AC3E}">
        <p14:creationId xmlns:p14="http://schemas.microsoft.com/office/powerpoint/2010/main" val="53074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Option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8DB66D3-7D81-599F-4095-3AB67629B958}"/>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FA25D6A-94EC-958E-EF42-940B61B57662}"/>
              </a:ext>
            </a:extLst>
          </p:cNvPr>
          <p:cNvSpPr>
            <a:spLocks noGrp="1"/>
          </p:cNvSpPr>
          <p:nvPr>
            <p:ph type="title"/>
          </p:nvPr>
        </p:nvSpPr>
        <p:spPr/>
        <p:txBody>
          <a:bodyPr/>
          <a:lstStyle>
            <a:lvl1pPr>
              <a:defRPr>
                <a:solidFill>
                  <a:srgbClr val="000000"/>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AC1B471-0FD5-05A1-4406-9161817D2E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50A2D802-7B28-24FB-BA0A-317BA63DA401}"/>
              </a:ext>
            </a:extLst>
          </p:cNvPr>
          <p:cNvSpPr>
            <a:spLocks noGrp="1"/>
          </p:cNvSpPr>
          <p:nvPr>
            <p:ph type="ftr" sz="quarter" idx="11"/>
          </p:nvPr>
        </p:nvSpPr>
        <p:spPr>
          <a:xfrm>
            <a:off x="1853514" y="6329234"/>
            <a:ext cx="6299886" cy="365125"/>
          </a:xfrm>
          <a:prstGeom prst="rect">
            <a:avLst/>
          </a:prstGeom>
        </p:spPr>
        <p:txBody>
          <a:bodyPr/>
          <a:lstStyle>
            <a:lvl1pPr algn="l">
              <a:defRPr sz="1600" b="1">
                <a:solidFill>
                  <a:schemeClr val="accent1"/>
                </a:solidFill>
                <a:latin typeface="Calibri" panose="020F0502020204030204" pitchFamily="34" charset="0"/>
                <a:cs typeface="Calibri" panose="020F0502020204030204" pitchFamily="34" charset="0"/>
              </a:defRPr>
            </a:lvl1pPr>
          </a:lstStyle>
          <a:p>
            <a:endParaRPr lang="en-US" dirty="0"/>
          </a:p>
        </p:txBody>
      </p:sp>
      <p:sp>
        <p:nvSpPr>
          <p:cNvPr id="12" name="Slide Number Placeholder 5">
            <a:extLst>
              <a:ext uri="{FF2B5EF4-FFF2-40B4-BE49-F238E27FC236}">
                <a16:creationId xmlns:a16="http://schemas.microsoft.com/office/drawing/2014/main" id="{A7ED3E72-B41B-57EC-AE50-3FF1CC930115}"/>
              </a:ext>
            </a:extLst>
          </p:cNvPr>
          <p:cNvSpPr>
            <a:spLocks noGrp="1"/>
          </p:cNvSpPr>
          <p:nvPr>
            <p:ph type="sldNum" sz="quarter" idx="12"/>
          </p:nvPr>
        </p:nvSpPr>
        <p:spPr>
          <a:xfrm>
            <a:off x="9166656" y="6306922"/>
            <a:ext cx="2743200" cy="365125"/>
          </a:xfrm>
          <a:prstGeom prst="rect">
            <a:avLst/>
          </a:prstGeom>
        </p:spPr>
        <p:txBody>
          <a:bodyPr/>
          <a:lstStyle>
            <a:lvl1pPr>
              <a:defRPr sz="1800" b="1">
                <a:solidFill>
                  <a:schemeClr val="accent1"/>
                </a:solidFill>
                <a:latin typeface="Calibri" panose="020F0502020204030204" pitchFamily="34" charset="0"/>
                <a:cs typeface="Calibri" panose="020F0502020204030204" pitchFamily="34" charset="0"/>
              </a:defRPr>
            </a:lvl1pPr>
          </a:lstStyle>
          <a:p>
            <a:fld id="{8F377299-36CD-E049-B4A4-56FC7F2EF3FB}" type="slidenum">
              <a:rPr lang="en-US" smtClean="0"/>
              <a:pPr/>
              <a:t>‹#›</a:t>
            </a:fld>
            <a:endParaRPr lang="en-US" dirty="0"/>
          </a:p>
        </p:txBody>
      </p:sp>
    </p:spTree>
    <p:extLst>
      <p:ext uri="{BB962C8B-B14F-4D97-AF65-F5344CB8AC3E}">
        <p14:creationId xmlns:p14="http://schemas.microsoft.com/office/powerpoint/2010/main" val="3213674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Option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8DB66D3-7D81-599F-4095-3AB67629B958}"/>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77638" y="0"/>
            <a:ext cx="12192000" cy="6858000"/>
          </a:xfrm>
          <a:prstGeom prst="rect">
            <a:avLst/>
          </a:prstGeom>
        </p:spPr>
      </p:pic>
      <p:sp>
        <p:nvSpPr>
          <p:cNvPr id="2" name="Title 1">
            <a:extLst>
              <a:ext uri="{FF2B5EF4-FFF2-40B4-BE49-F238E27FC236}">
                <a16:creationId xmlns:a16="http://schemas.microsoft.com/office/drawing/2014/main" id="{AFA25D6A-94EC-958E-EF42-940B61B57662}"/>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AC1B471-0FD5-05A1-4406-9161817D2E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DFB0B07D-D416-198B-F44B-51FE94E13F86}"/>
              </a:ext>
            </a:extLst>
          </p:cNvPr>
          <p:cNvSpPr>
            <a:spLocks noGrp="1"/>
          </p:cNvSpPr>
          <p:nvPr>
            <p:ph type="ftr" sz="quarter" idx="11"/>
          </p:nvPr>
        </p:nvSpPr>
        <p:spPr>
          <a:xfrm>
            <a:off x="1853514" y="6329234"/>
            <a:ext cx="6299886" cy="365125"/>
          </a:xfrm>
          <a:prstGeom prst="rect">
            <a:avLst/>
          </a:prstGeom>
        </p:spPr>
        <p:txBody>
          <a:bodyPr/>
          <a:lstStyle>
            <a:lvl1pPr algn="l">
              <a:defRPr sz="1600" b="1">
                <a:solidFill>
                  <a:schemeClr val="accent1"/>
                </a:solidFill>
                <a:latin typeface="Calibri" panose="020F0502020204030204" pitchFamily="34" charset="0"/>
                <a:cs typeface="Calibri" panose="020F0502020204030204" pitchFamily="34" charset="0"/>
              </a:defRPr>
            </a:lvl1pPr>
          </a:lstStyle>
          <a:p>
            <a:endParaRPr lang="en-US" dirty="0"/>
          </a:p>
        </p:txBody>
      </p:sp>
      <p:sp>
        <p:nvSpPr>
          <p:cNvPr id="9" name="Slide Number Placeholder 5">
            <a:extLst>
              <a:ext uri="{FF2B5EF4-FFF2-40B4-BE49-F238E27FC236}">
                <a16:creationId xmlns:a16="http://schemas.microsoft.com/office/drawing/2014/main" id="{E49791EF-8210-93AB-FB37-810A360F5278}"/>
              </a:ext>
            </a:extLst>
          </p:cNvPr>
          <p:cNvSpPr>
            <a:spLocks noGrp="1"/>
          </p:cNvSpPr>
          <p:nvPr>
            <p:ph type="sldNum" sz="quarter" idx="12"/>
          </p:nvPr>
        </p:nvSpPr>
        <p:spPr>
          <a:xfrm>
            <a:off x="9166656" y="6306922"/>
            <a:ext cx="2743200" cy="365125"/>
          </a:xfrm>
          <a:prstGeom prst="rect">
            <a:avLst/>
          </a:prstGeom>
        </p:spPr>
        <p:txBody>
          <a:bodyPr/>
          <a:lstStyle>
            <a:lvl1pPr>
              <a:defRPr sz="1800" b="1">
                <a:solidFill>
                  <a:schemeClr val="accent1"/>
                </a:solidFill>
                <a:latin typeface="Calibri" panose="020F0502020204030204" pitchFamily="34" charset="0"/>
                <a:cs typeface="Calibri" panose="020F0502020204030204" pitchFamily="34" charset="0"/>
              </a:defRPr>
            </a:lvl1pPr>
          </a:lstStyle>
          <a:p>
            <a:fld id="{8F377299-36CD-E049-B4A4-56FC7F2EF3FB}" type="slidenum">
              <a:rPr lang="en-US" smtClean="0"/>
              <a:pPr/>
              <a:t>‹#›</a:t>
            </a:fld>
            <a:endParaRPr lang="en-US" dirty="0"/>
          </a:p>
        </p:txBody>
      </p:sp>
    </p:spTree>
    <p:extLst>
      <p:ext uri="{BB962C8B-B14F-4D97-AF65-F5344CB8AC3E}">
        <p14:creationId xmlns:p14="http://schemas.microsoft.com/office/powerpoint/2010/main" val="1884559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Option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5749973-C300-A89E-953B-E25B45C83796}"/>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F02AA5D1-558A-15C3-1D4F-707E300A32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AAB780-F508-7C87-2286-8A04BEEF7E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a:extLst>
              <a:ext uri="{FF2B5EF4-FFF2-40B4-BE49-F238E27FC236}">
                <a16:creationId xmlns:a16="http://schemas.microsoft.com/office/drawing/2014/main" id="{52469613-FFD7-C9FB-8840-A9EC1268BF73}"/>
              </a:ext>
            </a:extLst>
          </p:cNvPr>
          <p:cNvSpPr>
            <a:spLocks noGrp="1"/>
          </p:cNvSpPr>
          <p:nvPr>
            <p:ph type="ftr" sz="quarter" idx="11"/>
          </p:nvPr>
        </p:nvSpPr>
        <p:spPr>
          <a:xfrm>
            <a:off x="1853514" y="6329234"/>
            <a:ext cx="6299886" cy="365125"/>
          </a:xfrm>
          <a:prstGeom prst="rect">
            <a:avLst/>
          </a:prstGeom>
        </p:spPr>
        <p:txBody>
          <a:bodyPr/>
          <a:lstStyle>
            <a:lvl1pPr algn="l">
              <a:defRPr sz="1600" b="1">
                <a:solidFill>
                  <a:schemeClr val="accent1"/>
                </a:solidFill>
                <a:latin typeface="Calibri" panose="020F0502020204030204" pitchFamily="34" charset="0"/>
                <a:cs typeface="Calibri" panose="020F0502020204030204" pitchFamily="34" charset="0"/>
              </a:defRPr>
            </a:lvl1pPr>
          </a:lstStyle>
          <a:p>
            <a:endParaRPr lang="en-US" dirty="0"/>
          </a:p>
        </p:txBody>
      </p:sp>
      <p:sp>
        <p:nvSpPr>
          <p:cNvPr id="10" name="Slide Number Placeholder 5">
            <a:extLst>
              <a:ext uri="{FF2B5EF4-FFF2-40B4-BE49-F238E27FC236}">
                <a16:creationId xmlns:a16="http://schemas.microsoft.com/office/drawing/2014/main" id="{1174658D-39ED-D14A-84F5-A864CB878469}"/>
              </a:ext>
            </a:extLst>
          </p:cNvPr>
          <p:cNvSpPr>
            <a:spLocks noGrp="1"/>
          </p:cNvSpPr>
          <p:nvPr>
            <p:ph type="sldNum" sz="quarter" idx="12"/>
          </p:nvPr>
        </p:nvSpPr>
        <p:spPr>
          <a:xfrm>
            <a:off x="9166656" y="6306922"/>
            <a:ext cx="2743200" cy="365125"/>
          </a:xfrm>
          <a:prstGeom prst="rect">
            <a:avLst/>
          </a:prstGeom>
        </p:spPr>
        <p:txBody>
          <a:bodyPr/>
          <a:lstStyle>
            <a:lvl1pPr>
              <a:defRPr sz="1800" b="1">
                <a:solidFill>
                  <a:schemeClr val="accent1"/>
                </a:solidFill>
                <a:latin typeface="Calibri" panose="020F0502020204030204" pitchFamily="34" charset="0"/>
                <a:cs typeface="Calibri" panose="020F0502020204030204" pitchFamily="34" charset="0"/>
              </a:defRPr>
            </a:lvl1pPr>
          </a:lstStyle>
          <a:p>
            <a:fld id="{8F377299-36CD-E049-B4A4-56FC7F2EF3FB}" type="slidenum">
              <a:rPr lang="en-US" smtClean="0"/>
              <a:pPr/>
              <a:t>‹#›</a:t>
            </a:fld>
            <a:endParaRPr lang="en-US" dirty="0"/>
          </a:p>
        </p:txBody>
      </p:sp>
      <p:sp>
        <p:nvSpPr>
          <p:cNvPr id="12" name="Title 1">
            <a:extLst>
              <a:ext uri="{FF2B5EF4-FFF2-40B4-BE49-F238E27FC236}">
                <a16:creationId xmlns:a16="http://schemas.microsoft.com/office/drawing/2014/main" id="{1D081109-3689-264C-2187-A88C88E0E9C0}"/>
              </a:ext>
            </a:extLst>
          </p:cNvPr>
          <p:cNvSpPr>
            <a:spLocks noGrp="1"/>
          </p:cNvSpPr>
          <p:nvPr>
            <p:ph type="title"/>
          </p:nvPr>
        </p:nvSpPr>
        <p:spPr>
          <a:xfrm>
            <a:off x="838200" y="365125"/>
            <a:ext cx="10515600" cy="1325563"/>
          </a:xfrm>
        </p:spPr>
        <p:txBody>
          <a:bodyPr/>
          <a:lstStyle>
            <a:lvl1pPr>
              <a:defRPr>
                <a:solidFill>
                  <a:srgbClr val="000000"/>
                </a:solidFill>
              </a:defRPr>
            </a:lvl1pPr>
          </a:lstStyle>
          <a:p>
            <a:r>
              <a:rPr lang="en-US"/>
              <a:t>Click to edit Master title style</a:t>
            </a:r>
          </a:p>
        </p:txBody>
      </p:sp>
    </p:spTree>
    <p:extLst>
      <p:ext uri="{BB962C8B-B14F-4D97-AF65-F5344CB8AC3E}">
        <p14:creationId xmlns:p14="http://schemas.microsoft.com/office/powerpoint/2010/main" val="1244220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4" Type="http://schemas.openxmlformats.org/officeDocument/2006/relationships/image" Target="../media/image8.png"/></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5.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3A61A5-28DE-A12C-4342-97742606D8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DCFC93-CEAD-E175-839C-326443CCFF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4388CD0B-2144-DC6A-20CD-2E97B1E5179D}"/>
              </a:ext>
            </a:extLst>
          </p:cNvPr>
          <p:cNvSpPr>
            <a:spLocks noGrp="1"/>
          </p:cNvSpPr>
          <p:nvPr>
            <p:ph type="ftr" sz="quarter" idx="3"/>
          </p:nvPr>
        </p:nvSpPr>
        <p:spPr>
          <a:xfrm>
            <a:off x="1853514" y="6329234"/>
            <a:ext cx="6299886" cy="365125"/>
          </a:xfrm>
          <a:prstGeom prst="rect">
            <a:avLst/>
          </a:prstGeom>
        </p:spPr>
        <p:txBody>
          <a:bodyPr/>
          <a:lstStyle>
            <a:lvl1pPr algn="l">
              <a:defRPr sz="1600" b="1">
                <a:solidFill>
                  <a:schemeClr val="accent1"/>
                </a:solidFill>
                <a:latin typeface="Calibri" panose="020F0502020204030204" pitchFamily="34" charset="0"/>
                <a:cs typeface="Calibri" panose="020F0502020204030204" pitchFamily="34" charset="0"/>
              </a:defRPr>
            </a:lvl1pPr>
          </a:lstStyle>
          <a:p>
            <a:endParaRPr lang="en-US" dirty="0"/>
          </a:p>
        </p:txBody>
      </p:sp>
      <p:sp>
        <p:nvSpPr>
          <p:cNvPr id="8" name="Slide Number Placeholder 5">
            <a:extLst>
              <a:ext uri="{FF2B5EF4-FFF2-40B4-BE49-F238E27FC236}">
                <a16:creationId xmlns:a16="http://schemas.microsoft.com/office/drawing/2014/main" id="{D9C20DC6-970B-3BF0-2707-5A264CDA8DB4}"/>
              </a:ext>
            </a:extLst>
          </p:cNvPr>
          <p:cNvSpPr>
            <a:spLocks noGrp="1"/>
          </p:cNvSpPr>
          <p:nvPr>
            <p:ph type="sldNum" sz="quarter" idx="4"/>
          </p:nvPr>
        </p:nvSpPr>
        <p:spPr>
          <a:xfrm>
            <a:off x="8610600" y="6306922"/>
            <a:ext cx="2743200" cy="365125"/>
          </a:xfrm>
          <a:prstGeom prst="rect">
            <a:avLst/>
          </a:prstGeom>
        </p:spPr>
        <p:txBody>
          <a:bodyPr/>
          <a:lstStyle>
            <a:lvl1pPr algn="r">
              <a:defRPr sz="1800" b="1">
                <a:solidFill>
                  <a:schemeClr val="accent1"/>
                </a:solidFill>
                <a:latin typeface="Calibri" panose="020F0502020204030204" pitchFamily="34" charset="0"/>
                <a:cs typeface="Calibri" panose="020F0502020204030204" pitchFamily="34" charset="0"/>
              </a:defRPr>
            </a:lvl1pPr>
          </a:lstStyle>
          <a:p>
            <a:fld id="{8F377299-36CD-E049-B4A4-56FC7F2EF3FB}" type="slidenum">
              <a:rPr lang="en-US" smtClean="0"/>
              <a:pPr/>
              <a:t>‹#›</a:t>
            </a:fld>
            <a:endParaRPr lang="en-US" dirty="0"/>
          </a:p>
        </p:txBody>
      </p:sp>
    </p:spTree>
    <p:extLst>
      <p:ext uri="{BB962C8B-B14F-4D97-AF65-F5344CB8AC3E}">
        <p14:creationId xmlns:p14="http://schemas.microsoft.com/office/powerpoint/2010/main" val="4039979772"/>
      </p:ext>
    </p:extLst>
  </p:cSld>
  <p:clrMap bg1="lt1" tx1="dk1" bg2="lt2" tx2="dk2" accent1="accent1" accent2="accent2" accent3="accent3" accent4="accent4" accent5="accent5" accent6="accent6" hlink="hlink" folHlink="folHlink"/>
  <p:sldLayoutIdLst>
    <p:sldLayoutId id="2147483743" r:id="rId1"/>
    <p:sldLayoutId id="2147483742" r:id="rId2"/>
    <p:sldLayoutId id="2147483655" r:id="rId3"/>
    <p:sldLayoutId id="2147483752" r:id="rId4"/>
    <p:sldLayoutId id="2147483737" r:id="rId5"/>
    <p:sldLayoutId id="2147483733" r:id="rId6"/>
    <p:sldLayoutId id="2147483728" r:id="rId7"/>
    <p:sldLayoutId id="2147483745" r:id="rId8"/>
    <p:sldLayoutId id="2147483729" r:id="rId9"/>
    <p:sldLayoutId id="2147483746" r:id="rId10"/>
    <p:sldLayoutId id="2147483753" r:id="rId11"/>
    <p:sldLayoutId id="2147483747" r:id="rId12"/>
    <p:sldLayoutId id="2147483730" r:id="rId13"/>
    <p:sldLayoutId id="2147483748" r:id="rId14"/>
    <p:sldLayoutId id="2147483754" r:id="rId15"/>
    <p:sldLayoutId id="2147483732" r:id="rId16"/>
    <p:sldLayoutId id="2147483735" r:id="rId17"/>
  </p:sldLayoutIdLst>
  <p:hf hdr="0" ftr="0" dt="0"/>
  <p:txStyles>
    <p:titleStyle>
      <a:lvl1pPr algn="l" defTabSz="914400" rtl="0" eaLnBrk="1" latinLnBrk="0" hangingPunct="1">
        <a:lnSpc>
          <a:spcPct val="90000"/>
        </a:lnSpc>
        <a:spcBef>
          <a:spcPct val="0"/>
        </a:spcBef>
        <a:buNone/>
        <a:defRPr sz="4400" b="1"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9E93B3-6F2A-CAFB-8D0D-283E8C459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F0A698-AD76-6F71-E63C-3630FA97A1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7205362"/>
      </p:ext>
    </p:extLst>
  </p:cSld>
  <p:clrMap bg1="lt1" tx1="dk1" bg2="lt2" tx2="dk2" accent1="accent1" accent2="accent2" accent3="accent3" accent4="accent4" accent5="accent5" accent6="accent6" hlink="hlink" folHlink="folHlink"/>
  <p:sldLayoutIdLst>
    <p:sldLayoutId id="2147483725" r:id="rId1"/>
    <p:sldLayoutId id="2147483727" r:id="rId2"/>
    <p:sldLayoutId id="2147483731"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128736" y="84029"/>
            <a:ext cx="11934528" cy="329742"/>
            <a:chOff x="157803" y="-1075245"/>
            <a:chExt cx="8950896" cy="329742"/>
          </a:xfrm>
        </p:grpSpPr>
        <p:sp>
          <p:nvSpPr>
            <p:cNvPr id="24" name="Rectangle 23"/>
            <p:cNvSpPr/>
            <p:nvPr userDrawn="1"/>
          </p:nvSpPr>
          <p:spPr>
            <a:xfrm rot="5400000">
              <a:off x="4506856" y="-5424296"/>
              <a:ext cx="126396" cy="8824500"/>
            </a:xfrm>
            <a:prstGeom prst="rect">
              <a:avLst/>
            </a:pr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26" name="Rectangle 25"/>
            <p:cNvSpPr/>
            <p:nvPr userDrawn="1"/>
          </p:nvSpPr>
          <p:spPr>
            <a:xfrm>
              <a:off x="8982303" y="-1075245"/>
              <a:ext cx="126396" cy="329742"/>
            </a:xfrm>
            <a:prstGeom prst="rect">
              <a:avLst/>
            </a:pr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28" name="Rectangle 27"/>
            <p:cNvSpPr/>
            <p:nvPr userDrawn="1"/>
          </p:nvSpPr>
          <p:spPr>
            <a:xfrm>
              <a:off x="157803" y="-1075245"/>
              <a:ext cx="126396" cy="329742"/>
            </a:xfrm>
            <a:prstGeom prst="rect">
              <a:avLst/>
            </a:pr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grpSp>
      <p:sp>
        <p:nvSpPr>
          <p:cNvPr id="6" name="Slide Number Placeholder 5"/>
          <p:cNvSpPr>
            <a:spLocks noGrp="1"/>
          </p:cNvSpPr>
          <p:nvPr>
            <p:ph type="sldNum" sz="quarter" idx="4"/>
          </p:nvPr>
        </p:nvSpPr>
        <p:spPr>
          <a:xfrm>
            <a:off x="9062013" y="6194308"/>
            <a:ext cx="2743200" cy="365125"/>
          </a:xfrm>
          <a:prstGeom prst="rect">
            <a:avLst/>
          </a:prstGeom>
        </p:spPr>
        <p:txBody>
          <a:bodyPr vert="horz" lIns="91440" tIns="45720" rIns="91440" bIns="45720" rtlCol="0" anchor="ctr"/>
          <a:lstStyle>
            <a:lvl1pPr algn="r">
              <a:defRPr sz="900">
                <a:solidFill>
                  <a:schemeClr val="tx1">
                    <a:tint val="75000"/>
                  </a:schemeClr>
                </a:solidFill>
                <a:latin typeface="Source Sans Pro" charset="0"/>
                <a:ea typeface="Source Sans Pro" charset="0"/>
                <a:cs typeface="Source Sans Pro" charset="0"/>
              </a:defRPr>
            </a:lvl1pPr>
          </a:lstStyle>
          <a:p>
            <a:fld id="{B1AB44B9-F1EC-4F4B-88D4-413245C9CD3E}" type="slidenum">
              <a:rPr lang="en-US" smtClean="0">
                <a:solidFill>
                  <a:srgbClr val="1B1E29">
                    <a:tint val="75000"/>
                  </a:srgbClr>
                </a:solidFill>
              </a:rPr>
              <a:pPr/>
              <a:t>‹#›</a:t>
            </a:fld>
            <a:endParaRPr lang="en-US" dirty="0">
              <a:solidFill>
                <a:srgbClr val="1B1E29">
                  <a:tint val="75000"/>
                </a:srgbClr>
              </a:solidFill>
            </a:endParaRPr>
          </a:p>
        </p:txBody>
      </p:sp>
      <p:sp>
        <p:nvSpPr>
          <p:cNvPr id="2" name="Title Placeholder 1"/>
          <p:cNvSpPr>
            <a:spLocks noGrp="1"/>
          </p:cNvSpPr>
          <p:nvPr>
            <p:ph type="title"/>
          </p:nvPr>
        </p:nvSpPr>
        <p:spPr>
          <a:xfrm>
            <a:off x="838200" y="367026"/>
            <a:ext cx="10515600" cy="1160039"/>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838200" y="1585748"/>
            <a:ext cx="10515600" cy="444651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038600" y="6194308"/>
            <a:ext cx="4114800" cy="365125"/>
          </a:xfrm>
          <a:prstGeom prst="rect">
            <a:avLst/>
          </a:prstGeom>
        </p:spPr>
        <p:txBody>
          <a:bodyPr vert="horz" lIns="91440" tIns="45720" rIns="91440" bIns="45720" rtlCol="0" anchor="ctr"/>
          <a:lstStyle>
            <a:lvl1pPr algn="ctr">
              <a:defRPr sz="900">
                <a:solidFill>
                  <a:schemeClr val="tx1">
                    <a:tint val="75000"/>
                  </a:schemeClr>
                </a:solidFill>
                <a:latin typeface="Source Sans Pro" charset="0"/>
                <a:ea typeface="Source Sans Pro" charset="0"/>
                <a:cs typeface="Source Sans Pro" charset="0"/>
              </a:defRPr>
            </a:lvl1pPr>
          </a:lstStyle>
          <a:p>
            <a:endParaRPr lang="en-US" dirty="0">
              <a:solidFill>
                <a:srgbClr val="1B1E29">
                  <a:tint val="75000"/>
                </a:srgbClr>
              </a:solidFill>
            </a:endParaRPr>
          </a:p>
        </p:txBody>
      </p:sp>
      <p:sp>
        <p:nvSpPr>
          <p:cNvPr id="4" name="Date Placeholder 3"/>
          <p:cNvSpPr>
            <a:spLocks noGrp="1"/>
          </p:cNvSpPr>
          <p:nvPr>
            <p:ph type="dt" sz="half" idx="2"/>
          </p:nvPr>
        </p:nvSpPr>
        <p:spPr>
          <a:xfrm>
            <a:off x="558801" y="6194308"/>
            <a:ext cx="2356847" cy="365125"/>
          </a:xfrm>
          <a:prstGeom prst="rect">
            <a:avLst/>
          </a:prstGeom>
        </p:spPr>
        <p:txBody>
          <a:bodyPr vert="horz" lIns="91440" tIns="45720" rIns="91440" bIns="45720" rtlCol="0" anchor="ctr"/>
          <a:lstStyle>
            <a:lvl1pPr algn="l">
              <a:defRPr sz="900">
                <a:solidFill>
                  <a:schemeClr val="tx1">
                    <a:tint val="75000"/>
                  </a:schemeClr>
                </a:solidFill>
                <a:latin typeface="Source Sans Pro" charset="0"/>
                <a:ea typeface="Source Sans Pro" charset="0"/>
                <a:cs typeface="Source Sans Pro" charset="0"/>
              </a:defRPr>
            </a:lvl1pPr>
          </a:lstStyle>
          <a:p>
            <a:endParaRPr lang="en-US" dirty="0">
              <a:solidFill>
                <a:srgbClr val="1B1E29">
                  <a:tint val="75000"/>
                </a:srgbClr>
              </a:solidFill>
            </a:endParaRPr>
          </a:p>
        </p:txBody>
      </p:sp>
      <p:sp>
        <p:nvSpPr>
          <p:cNvPr id="17" name="Rectangle 16"/>
          <p:cNvSpPr/>
          <p:nvPr/>
        </p:nvSpPr>
        <p:spPr>
          <a:xfrm rot="5400000">
            <a:off x="6222835" y="1100377"/>
            <a:ext cx="126396" cy="11217403"/>
          </a:xfrm>
          <a:prstGeom prst="rect">
            <a:avLst/>
          </a:prstGeom>
          <a:solidFill>
            <a:srgbClr val="CC35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31" name="Rectangle 30"/>
          <p:cNvSpPr/>
          <p:nvPr/>
        </p:nvSpPr>
        <p:spPr>
          <a:xfrm>
            <a:off x="11894736" y="6328189"/>
            <a:ext cx="168528" cy="445733"/>
          </a:xfrm>
          <a:custGeom>
            <a:avLst/>
            <a:gdLst>
              <a:gd name="connsiteX0" fmla="*/ 0 w 126396"/>
              <a:gd name="connsiteY0" fmla="*/ 0 h 445733"/>
              <a:gd name="connsiteX1" fmla="*/ 126396 w 126396"/>
              <a:gd name="connsiteY1" fmla="*/ 0 h 445733"/>
              <a:gd name="connsiteX2" fmla="*/ 126396 w 126396"/>
              <a:gd name="connsiteY2" fmla="*/ 445733 h 445733"/>
              <a:gd name="connsiteX3" fmla="*/ 0 w 126396"/>
              <a:gd name="connsiteY3" fmla="*/ 445733 h 445733"/>
              <a:gd name="connsiteX4" fmla="*/ 0 w 126396"/>
              <a:gd name="connsiteY4" fmla="*/ 0 h 445733"/>
              <a:gd name="connsiteX0" fmla="*/ 0 w 126396"/>
              <a:gd name="connsiteY0" fmla="*/ 0 h 445733"/>
              <a:gd name="connsiteX1" fmla="*/ 126396 w 126396"/>
              <a:gd name="connsiteY1" fmla="*/ 0 h 445733"/>
              <a:gd name="connsiteX2" fmla="*/ 123221 w 126396"/>
              <a:gd name="connsiteY2" fmla="*/ 325083 h 445733"/>
              <a:gd name="connsiteX3" fmla="*/ 0 w 126396"/>
              <a:gd name="connsiteY3" fmla="*/ 445733 h 445733"/>
              <a:gd name="connsiteX4" fmla="*/ 0 w 126396"/>
              <a:gd name="connsiteY4" fmla="*/ 0 h 445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96" h="445733">
                <a:moveTo>
                  <a:pt x="0" y="0"/>
                </a:moveTo>
                <a:lnTo>
                  <a:pt x="126396" y="0"/>
                </a:lnTo>
                <a:cubicBezTo>
                  <a:pt x="125338" y="108361"/>
                  <a:pt x="124279" y="216722"/>
                  <a:pt x="123221" y="325083"/>
                </a:cubicBezTo>
                <a:lnTo>
                  <a:pt x="0" y="445733"/>
                </a:lnTo>
                <a:lnTo>
                  <a:pt x="0" y="0"/>
                </a:lnTo>
                <a:close/>
              </a:path>
            </a:pathLst>
          </a:cu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663" y="6512422"/>
            <a:ext cx="442860" cy="253885"/>
          </a:xfrm>
          <a:prstGeom prst="rect">
            <a:avLst/>
          </a:prstGeom>
        </p:spPr>
      </p:pic>
    </p:spTree>
    <p:extLst>
      <p:ext uri="{BB962C8B-B14F-4D97-AF65-F5344CB8AC3E}">
        <p14:creationId xmlns:p14="http://schemas.microsoft.com/office/powerpoint/2010/main" val="3182343458"/>
      </p:ext>
    </p:extLst>
  </p:cSld>
  <p:clrMap bg1="lt1" tx1="dk1" bg2="lt2" tx2="dk2" accent1="accent1" accent2="accent2" accent3="accent3" accent4="accent4" accent5="accent5" accent6="accent6" hlink="hlink" folHlink="folHlink"/>
  <p:sldLayoutIdLst>
    <p:sldLayoutId id="2147483741" r:id="rId1"/>
    <p:sldLayoutId id="2147483736" r:id="rId2"/>
  </p:sldLayoutIdLst>
  <p:hf hdr="0" ftr="0" dt="0"/>
  <p:txStyles>
    <p:titleStyle>
      <a:lvl1pPr algn="ctr" defTabSz="685749" rtl="0" eaLnBrk="1" latinLnBrk="0" hangingPunct="1">
        <a:lnSpc>
          <a:spcPct val="90000"/>
        </a:lnSpc>
        <a:spcBef>
          <a:spcPct val="0"/>
        </a:spcBef>
        <a:buNone/>
        <a:defRPr sz="2700" b="1" i="0" kern="1200" spc="-75" baseline="0">
          <a:solidFill>
            <a:srgbClr val="003F80"/>
          </a:solidFill>
          <a:latin typeface="Source Sans Pro" charset="0"/>
          <a:ea typeface="Source Sans Pro" charset="0"/>
          <a:cs typeface="Source Sans Pro" charset="0"/>
        </a:defRPr>
      </a:lvl1pPr>
    </p:titleStyle>
    <p:bodyStyle>
      <a:lvl1pPr marL="171438" indent="-171438" algn="l" defTabSz="685749" rtl="0" eaLnBrk="1" latinLnBrk="0" hangingPunct="1">
        <a:lnSpc>
          <a:spcPct val="90000"/>
        </a:lnSpc>
        <a:spcBef>
          <a:spcPts val="750"/>
        </a:spcBef>
        <a:buFont typeface="Arial"/>
        <a:buChar char="•"/>
        <a:defRPr sz="2100" kern="1200">
          <a:solidFill>
            <a:schemeClr val="tx1"/>
          </a:solidFill>
          <a:latin typeface="Source Sans Pro" charset="0"/>
          <a:ea typeface="Source Sans Pro" charset="0"/>
          <a:cs typeface="Source Sans Pro" charset="0"/>
        </a:defRPr>
      </a:lvl1pPr>
      <a:lvl2pPr marL="514313" indent="-171438" algn="l" defTabSz="685749" rtl="0" eaLnBrk="1" latinLnBrk="0" hangingPunct="1">
        <a:lnSpc>
          <a:spcPct val="90000"/>
        </a:lnSpc>
        <a:spcBef>
          <a:spcPts val="375"/>
        </a:spcBef>
        <a:buFont typeface="Arial"/>
        <a:buChar char="•"/>
        <a:defRPr sz="1800" kern="1200">
          <a:solidFill>
            <a:schemeClr val="tx1"/>
          </a:solidFill>
          <a:latin typeface="Source Sans Pro" charset="0"/>
          <a:ea typeface="Source Sans Pro" charset="0"/>
          <a:cs typeface="Source Sans Pro" charset="0"/>
        </a:defRPr>
      </a:lvl2pPr>
      <a:lvl3pPr marL="857186" indent="-171438" algn="l" defTabSz="685749" rtl="0" eaLnBrk="1" latinLnBrk="0" hangingPunct="1">
        <a:lnSpc>
          <a:spcPct val="90000"/>
        </a:lnSpc>
        <a:spcBef>
          <a:spcPts val="375"/>
        </a:spcBef>
        <a:buFont typeface="Arial"/>
        <a:buChar char="•"/>
        <a:defRPr sz="1500" kern="1200">
          <a:solidFill>
            <a:schemeClr val="tx1"/>
          </a:solidFill>
          <a:latin typeface="Source Sans Pro" charset="0"/>
          <a:ea typeface="Source Sans Pro" charset="0"/>
          <a:cs typeface="Source Sans Pro" charset="0"/>
        </a:defRPr>
      </a:lvl3pPr>
      <a:lvl4pPr marL="1200060" indent="-171438" algn="l" defTabSz="685749" rtl="0" eaLnBrk="1" latinLnBrk="0" hangingPunct="1">
        <a:lnSpc>
          <a:spcPct val="90000"/>
        </a:lnSpc>
        <a:spcBef>
          <a:spcPts val="375"/>
        </a:spcBef>
        <a:buFont typeface="Arial"/>
        <a:buChar char="•"/>
        <a:defRPr sz="1350" kern="1200">
          <a:solidFill>
            <a:schemeClr val="tx1"/>
          </a:solidFill>
          <a:latin typeface="Source Sans Pro" charset="0"/>
          <a:ea typeface="Source Sans Pro" charset="0"/>
          <a:cs typeface="Source Sans Pro" charset="0"/>
        </a:defRPr>
      </a:lvl4pPr>
      <a:lvl5pPr marL="1542935" indent="-171438" algn="l" defTabSz="685749" rtl="0" eaLnBrk="1" latinLnBrk="0" hangingPunct="1">
        <a:lnSpc>
          <a:spcPct val="90000"/>
        </a:lnSpc>
        <a:spcBef>
          <a:spcPts val="375"/>
        </a:spcBef>
        <a:buFont typeface="Arial"/>
        <a:buChar char="•"/>
        <a:defRPr sz="1350" kern="1200">
          <a:solidFill>
            <a:schemeClr val="tx1"/>
          </a:solidFill>
          <a:latin typeface="Source Sans Pro" charset="0"/>
          <a:ea typeface="Source Sans Pro" charset="0"/>
          <a:cs typeface="Source Sans Pro" charset="0"/>
        </a:defRPr>
      </a:lvl5pPr>
      <a:lvl6pPr marL="1885809"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49" rtl="0" eaLnBrk="1" latinLnBrk="0" hangingPunct="1">
        <a:defRPr sz="1350" kern="1200">
          <a:solidFill>
            <a:schemeClr val="tx1"/>
          </a:solidFill>
          <a:latin typeface="+mn-lt"/>
          <a:ea typeface="+mn-ea"/>
          <a:cs typeface="+mn-cs"/>
        </a:defRPr>
      </a:lvl1pPr>
      <a:lvl2pPr marL="342875" algn="l" defTabSz="685749" rtl="0" eaLnBrk="1" latinLnBrk="0" hangingPunct="1">
        <a:defRPr sz="1350" kern="1200">
          <a:solidFill>
            <a:schemeClr val="tx1"/>
          </a:solidFill>
          <a:latin typeface="+mn-lt"/>
          <a:ea typeface="+mn-ea"/>
          <a:cs typeface="+mn-cs"/>
        </a:defRPr>
      </a:lvl2pPr>
      <a:lvl3pPr marL="685749" algn="l" defTabSz="685749" rtl="0" eaLnBrk="1" latinLnBrk="0" hangingPunct="1">
        <a:defRPr sz="1350" kern="1200">
          <a:solidFill>
            <a:schemeClr val="tx1"/>
          </a:solidFill>
          <a:latin typeface="+mn-lt"/>
          <a:ea typeface="+mn-ea"/>
          <a:cs typeface="+mn-cs"/>
        </a:defRPr>
      </a:lvl3pPr>
      <a:lvl4pPr marL="1028624" algn="l" defTabSz="685749" rtl="0" eaLnBrk="1" latinLnBrk="0" hangingPunct="1">
        <a:defRPr sz="1350" kern="1200">
          <a:solidFill>
            <a:schemeClr val="tx1"/>
          </a:solidFill>
          <a:latin typeface="+mn-lt"/>
          <a:ea typeface="+mn-ea"/>
          <a:cs typeface="+mn-cs"/>
        </a:defRPr>
      </a:lvl4pPr>
      <a:lvl5pPr marL="1371498" algn="l" defTabSz="685749" rtl="0" eaLnBrk="1" latinLnBrk="0" hangingPunct="1">
        <a:defRPr sz="1350" kern="1200">
          <a:solidFill>
            <a:schemeClr val="tx1"/>
          </a:solidFill>
          <a:latin typeface="+mn-lt"/>
          <a:ea typeface="+mn-ea"/>
          <a:cs typeface="+mn-cs"/>
        </a:defRPr>
      </a:lvl5pPr>
      <a:lvl6pPr marL="1714373" algn="l" defTabSz="685749" rtl="0" eaLnBrk="1" latinLnBrk="0" hangingPunct="1">
        <a:defRPr sz="1350" kern="1200">
          <a:solidFill>
            <a:schemeClr val="tx1"/>
          </a:solidFill>
          <a:latin typeface="+mn-lt"/>
          <a:ea typeface="+mn-ea"/>
          <a:cs typeface="+mn-cs"/>
        </a:defRPr>
      </a:lvl6pPr>
      <a:lvl7pPr marL="2057246" algn="l" defTabSz="685749" rtl="0" eaLnBrk="1" latinLnBrk="0" hangingPunct="1">
        <a:defRPr sz="1350" kern="1200">
          <a:solidFill>
            <a:schemeClr val="tx1"/>
          </a:solidFill>
          <a:latin typeface="+mn-lt"/>
          <a:ea typeface="+mn-ea"/>
          <a:cs typeface="+mn-cs"/>
        </a:defRPr>
      </a:lvl7pPr>
      <a:lvl8pPr marL="2400120" algn="l" defTabSz="685749" rtl="0" eaLnBrk="1" latinLnBrk="0" hangingPunct="1">
        <a:defRPr sz="1350" kern="1200">
          <a:solidFill>
            <a:schemeClr val="tx1"/>
          </a:solidFill>
          <a:latin typeface="+mn-lt"/>
          <a:ea typeface="+mn-ea"/>
          <a:cs typeface="+mn-cs"/>
        </a:defRPr>
      </a:lvl8pPr>
      <a:lvl9pPr marL="2742995" algn="l" defTabSz="685749"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9E93B3-6F2A-CAFB-8D0D-283E8C459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F0A698-AD76-6F71-E63C-3630FA97A1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EECC8E-E8A8-A707-0F71-0462F5AEFB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70F70A92-9F7C-A7B6-D382-D794B0F030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41321B8-B081-6E17-2C54-A7839EB60C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1F3E91-DE4E-EB4A-91A3-2E6579D5EF9D}" type="slidenum">
              <a:rPr lang="en-US" smtClean="0"/>
              <a:t>‹#›</a:t>
            </a:fld>
            <a:endParaRPr lang="en-US" dirty="0"/>
          </a:p>
        </p:txBody>
      </p:sp>
    </p:spTree>
    <p:extLst>
      <p:ext uri="{BB962C8B-B14F-4D97-AF65-F5344CB8AC3E}">
        <p14:creationId xmlns:p14="http://schemas.microsoft.com/office/powerpoint/2010/main" val="887205362"/>
      </p:ext>
    </p:extLst>
  </p:cSld>
  <p:clrMap bg1="lt1" tx1="dk1" bg2="lt2" tx2="dk2" accent1="accent1" accent2="accent2" accent3="accent3" accent4="accent4" accent5="accent5" accent6="accent6" hlink="hlink" folHlink="folHlink"/>
  <p:sldLayoutIdLst>
    <p:sldLayoutId id="214748374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747185" y="1065974"/>
            <a:ext cx="112395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1028" name="Text Placeholder 2"/>
          <p:cNvSpPr>
            <a:spLocks noGrp="1"/>
          </p:cNvSpPr>
          <p:nvPr>
            <p:ph type="body" idx="1"/>
          </p:nvPr>
        </p:nvSpPr>
        <p:spPr bwMode="auto">
          <a:xfrm>
            <a:off x="747185" y="2391537"/>
            <a:ext cx="11239500" cy="347186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5" name="Footer Placeholder 4"/>
          <p:cNvSpPr>
            <a:spLocks noGrp="1"/>
          </p:cNvSpPr>
          <p:nvPr>
            <p:ph type="ftr" sz="quarter" idx="3"/>
          </p:nvPr>
        </p:nvSpPr>
        <p:spPr>
          <a:xfrm>
            <a:off x="747184" y="6356351"/>
            <a:ext cx="9973733" cy="365125"/>
          </a:xfrm>
          <a:prstGeom prst="rect">
            <a:avLst/>
          </a:prstGeom>
        </p:spPr>
        <p:txBody>
          <a:bodyPr vert="horz" lIns="91440" tIns="45720" rIns="91440" bIns="45720" rtlCol="0" anchor="ctr"/>
          <a:lstStyle>
            <a:lvl1pPr algn="l" eaLnBrk="1" fontAlgn="auto" hangingPunct="1">
              <a:spcBef>
                <a:spcPts val="0"/>
              </a:spcBef>
              <a:spcAft>
                <a:spcPts val="0"/>
              </a:spcAft>
              <a:defRPr sz="1200" dirty="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10926233" y="6356351"/>
            <a:ext cx="1060451"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BCC93B7B-67BB-A649-BE18-E9202DF7E99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757" r:id="rId2"/>
    <p:sldLayoutId id="2147483651" r:id="rId3"/>
    <p:sldLayoutId id="2147483652" r:id="rId4"/>
    <p:sldLayoutId id="2147483653" r:id="rId5"/>
    <p:sldLayoutId id="2147483654" r:id="rId6"/>
    <p:sldLayoutId id="2147483661" r:id="rId7"/>
    <p:sldLayoutId id="2147483656" r:id="rId8"/>
    <p:sldLayoutId id="2147483657" r:id="rId9"/>
    <p:sldLayoutId id="2147483658" r:id="rId10"/>
    <p:sldLayoutId id="2147483659" r:id="rId11"/>
    <p:sldLayoutId id="2147483755" r:id="rId12"/>
  </p:sldLayoutIdLst>
  <p:hf hdr="0" ftr="0" dt="0"/>
  <p:txStyles>
    <p:titleStyle>
      <a:lvl1pPr algn="l" defTabSz="457200" rtl="0" eaLnBrk="1" fontAlgn="base" hangingPunct="1">
        <a:spcBef>
          <a:spcPct val="0"/>
        </a:spcBef>
        <a:spcAft>
          <a:spcPct val="0"/>
        </a:spcAft>
        <a:defRPr sz="4000" kern="1200">
          <a:solidFill>
            <a:schemeClr val="tx1"/>
          </a:solidFill>
          <a:latin typeface="+mj-lt"/>
          <a:ea typeface="+mj-ea"/>
          <a:cs typeface="+mj-cs"/>
        </a:defRPr>
      </a:lvl1pPr>
      <a:lvl2pPr algn="l" defTabSz="457200" rtl="0" eaLnBrk="1" fontAlgn="base" hangingPunct="1">
        <a:spcBef>
          <a:spcPct val="0"/>
        </a:spcBef>
        <a:spcAft>
          <a:spcPct val="0"/>
        </a:spcAft>
        <a:defRPr sz="4000">
          <a:solidFill>
            <a:schemeClr val="tx1"/>
          </a:solidFill>
          <a:latin typeface="Calibri" charset="0"/>
        </a:defRPr>
      </a:lvl2pPr>
      <a:lvl3pPr algn="l" defTabSz="457200" rtl="0" eaLnBrk="1" fontAlgn="base" hangingPunct="1">
        <a:spcBef>
          <a:spcPct val="0"/>
        </a:spcBef>
        <a:spcAft>
          <a:spcPct val="0"/>
        </a:spcAft>
        <a:defRPr sz="4000">
          <a:solidFill>
            <a:schemeClr val="tx1"/>
          </a:solidFill>
          <a:latin typeface="Calibri" charset="0"/>
        </a:defRPr>
      </a:lvl3pPr>
      <a:lvl4pPr algn="l" defTabSz="457200" rtl="0" eaLnBrk="1" fontAlgn="base" hangingPunct="1">
        <a:spcBef>
          <a:spcPct val="0"/>
        </a:spcBef>
        <a:spcAft>
          <a:spcPct val="0"/>
        </a:spcAft>
        <a:defRPr sz="4000">
          <a:solidFill>
            <a:schemeClr val="tx1"/>
          </a:solidFill>
          <a:latin typeface="Calibri" charset="0"/>
        </a:defRPr>
      </a:lvl4pPr>
      <a:lvl5pPr algn="l" defTabSz="457200" rtl="0" eaLnBrk="1" fontAlgn="base" hangingPunct="1">
        <a:spcBef>
          <a:spcPct val="0"/>
        </a:spcBef>
        <a:spcAft>
          <a:spcPct val="0"/>
        </a:spcAft>
        <a:defRPr sz="4000">
          <a:solidFill>
            <a:schemeClr val="tx1"/>
          </a:solidFill>
          <a:latin typeface="Calibri" charset="0"/>
        </a:defRPr>
      </a:lvl5pPr>
      <a:lvl6pPr marL="457200" algn="l" defTabSz="457200" rtl="0" eaLnBrk="1" fontAlgn="base" hangingPunct="1">
        <a:spcBef>
          <a:spcPct val="0"/>
        </a:spcBef>
        <a:spcAft>
          <a:spcPct val="0"/>
        </a:spcAft>
        <a:defRPr sz="4000">
          <a:solidFill>
            <a:schemeClr val="tx1"/>
          </a:solidFill>
          <a:latin typeface="Calibri" charset="0"/>
        </a:defRPr>
      </a:lvl6pPr>
      <a:lvl7pPr marL="914400" algn="l" defTabSz="457200" rtl="0" eaLnBrk="1" fontAlgn="base" hangingPunct="1">
        <a:spcBef>
          <a:spcPct val="0"/>
        </a:spcBef>
        <a:spcAft>
          <a:spcPct val="0"/>
        </a:spcAft>
        <a:defRPr sz="4000">
          <a:solidFill>
            <a:schemeClr val="tx1"/>
          </a:solidFill>
          <a:latin typeface="Calibri" charset="0"/>
        </a:defRPr>
      </a:lvl7pPr>
      <a:lvl8pPr marL="1371600" algn="l" defTabSz="457200" rtl="0" eaLnBrk="1" fontAlgn="base" hangingPunct="1">
        <a:spcBef>
          <a:spcPct val="0"/>
        </a:spcBef>
        <a:spcAft>
          <a:spcPct val="0"/>
        </a:spcAft>
        <a:defRPr sz="4000">
          <a:solidFill>
            <a:schemeClr val="tx1"/>
          </a:solidFill>
          <a:latin typeface="Calibri" charset="0"/>
        </a:defRPr>
      </a:lvl8pPr>
      <a:lvl9pPr marL="1828800" algn="l" defTabSz="457200" rtl="0" eaLnBrk="1" fontAlgn="base" hangingPunct="1">
        <a:spcBef>
          <a:spcPct val="0"/>
        </a:spcBef>
        <a:spcAft>
          <a:spcPct val="0"/>
        </a:spcAft>
        <a:defRPr sz="4000">
          <a:solidFill>
            <a:schemeClr val="tx1"/>
          </a:solidFill>
          <a:latin typeface="Calibri"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hyperlink" Target="https://firesidechat.ca/about/"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5.xml"/><Relationship Id="rId5" Type="http://schemas.openxmlformats.org/officeDocument/2006/relationships/hyperlink" Target="https://fortbend.sharepoint.com/sites/Purchasing/Contracts/ContractResourceLibrary/Forms/Group%20View.aspx?id=%2Fsites%2FPurchasing%2FContracts%2FContractResourceLibrary%2FCH%28LEGAL%29%20Feb%202018%2Epdf&amp;parent=%2Fsites%2FPurchasing%2FContracts%2FContractResourceLibrary" TargetMode="External"/><Relationship Id="rId4" Type="http://schemas.openxmlformats.org/officeDocument/2006/relationships/hyperlink" Target="https://fortbend.sharepoint.com/sites/Purchasing/Contracts/ContractResourceLibrary/Forms/Group%20View.aspx?id=%2Fsites%2FPurchasing%2FContracts%2FContractResourceLibrary%2FCH%28LOCAL%29%20approved%20Jan%202018%2Epdf&amp;parent=%2Fsites%2FPurchasing%2FContracts%2FContractResourceLibrary"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5.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hyperlink" Target="https://www.sba.gov/federal-contracting" TargetMode="External"/><Relationship Id="rId2" Type="http://schemas.openxmlformats.org/officeDocument/2006/relationships/hyperlink" Target="https://www.sba.gov/funding-programs/loans/7a-loans" TargetMode="External"/><Relationship Id="rId1" Type="http://schemas.openxmlformats.org/officeDocument/2006/relationships/slideLayout" Target="../slideLayouts/slideLayout22.xml"/><Relationship Id="rId6" Type="http://schemas.openxmlformats.org/officeDocument/2006/relationships/hyperlink" Target="https://www.sba.gov/funding-programs/disaster-assistance" TargetMode="External"/><Relationship Id="rId5" Type="http://schemas.openxmlformats.org/officeDocument/2006/relationships/hyperlink" Target="https://www.sba.gov/business-guide/manage-your-business/prepare-emergencies" TargetMode="External"/><Relationship Id="rId4" Type="http://schemas.openxmlformats.org/officeDocument/2006/relationships/hyperlink" Target="https://www.sba.gov/local-assistance/resource-partners"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www.sbdc.uh.edu/" TargetMode="External"/><Relationship Id="rId2" Type="http://schemas.openxmlformats.org/officeDocument/2006/relationships/hyperlink" Target="https://www.sbdc.uh.edu/sbdc/Locations.asp" TargetMode="Externa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hyperlink" Target="https://www.sba.gov/funding-programs/loans/7a-loans" TargetMode="Externa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8" Type="http://schemas.openxmlformats.org/officeDocument/2006/relationships/hyperlink" Target="https://www.sba.gov/business-guide/grow-your-business" TargetMode="External"/><Relationship Id="rId3" Type="http://schemas.openxmlformats.org/officeDocument/2006/relationships/hyperlink" Target="http://www.sba.gov/contracting" TargetMode="External"/><Relationship Id="rId7" Type="http://schemas.openxmlformats.org/officeDocument/2006/relationships/hyperlink" Target="https://www.sba.gov/federal-contracting/contracting-assistance-programs/sba-mentor-protege-program" TargetMode="External"/><Relationship Id="rId2" Type="http://schemas.openxmlformats.org/officeDocument/2006/relationships/hyperlink" Target="https://www.sba.gov/federal-contracting/contracting-assistance-programs/8a-business-development-program" TargetMode="External"/><Relationship Id="rId1" Type="http://schemas.openxmlformats.org/officeDocument/2006/relationships/slideLayout" Target="../slideLayouts/slideLayout22.xml"/><Relationship Id="rId6" Type="http://schemas.openxmlformats.org/officeDocument/2006/relationships/hyperlink" Target="https://www.fedbidspeed.com/" TargetMode="External"/><Relationship Id="rId5" Type="http://schemas.openxmlformats.org/officeDocument/2006/relationships/hyperlink" Target="https://www.fedmap.us/sba-7j-training/" TargetMode="External"/><Relationship Id="rId4" Type="http://schemas.openxmlformats.org/officeDocument/2006/relationships/hyperlink" Target="https://www.sba.gov/sba-learning-platform/empower-grow" TargetMode="Externa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www.sba.gov/prepare" TargetMode="External"/><Relationship Id="rId2" Type="http://schemas.openxmlformats.org/officeDocument/2006/relationships/hyperlink" Target="http://www.certifications.sba.gov/" TargetMode="External"/><Relationship Id="rId1" Type="http://schemas.openxmlformats.org/officeDocument/2006/relationships/slideLayout" Target="../slideLayouts/slideLayout22.xml"/><Relationship Id="rId4" Type="http://schemas.openxmlformats.org/officeDocument/2006/relationships/hyperlink" Target="http://www.sba.gov/disaster"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sba.gov/document/support-houston-lender-list" TargetMode="External"/><Relationship Id="rId7" Type="http://schemas.openxmlformats.org/officeDocument/2006/relationships/hyperlink" Target="http://www.sba.gov/lendermatch" TargetMode="External"/><Relationship Id="rId2" Type="http://schemas.openxmlformats.org/officeDocument/2006/relationships/hyperlink" Target="https://careports.sba.gov/views/DistrictOfficeLenderReport/DistrictOfficeLenderReport?%3Aembed=y&amp;%3AisGuestRedirectFromVizportal=y&amp;DistrictOffice=Houston%20District%20Office" TargetMode="External"/><Relationship Id="rId1" Type="http://schemas.openxmlformats.org/officeDocument/2006/relationships/slideLayout" Target="../slideLayouts/slideLayout22.xml"/><Relationship Id="rId6" Type="http://schemas.openxmlformats.org/officeDocument/2006/relationships/hyperlink" Target="http://www.sba.gov/local-assistance" TargetMode="External"/><Relationship Id="rId5" Type="http://schemas.openxmlformats.org/officeDocument/2006/relationships/hyperlink" Target="https://www.sba.gov/events?district=35" TargetMode="External"/><Relationship Id="rId4" Type="http://schemas.openxmlformats.org/officeDocument/2006/relationships/hyperlink" Target="http://www.haggl.com/" TargetMode="Externa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0.jpeg"/><Relationship Id="rId7"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hyperlink" Target="https://manuelgross.blogspot.com/2016/11/design-thinking-para-la-innovacion.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hyperlink" Target="https://www.publicdomainpictures.net/view-image.php?image=14709"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0D621-51C7-E23F-15D4-897FB0CCBEE6}"/>
              </a:ext>
            </a:extLst>
          </p:cNvPr>
          <p:cNvSpPr>
            <a:spLocks noGrp="1"/>
          </p:cNvSpPr>
          <p:nvPr>
            <p:ph type="ctrTitle"/>
          </p:nvPr>
        </p:nvSpPr>
        <p:spPr>
          <a:xfrm>
            <a:off x="116732" y="4337000"/>
            <a:ext cx="6780179" cy="2387600"/>
          </a:xfrm>
        </p:spPr>
        <p:txBody>
          <a:bodyPr vert="horz" lIns="91440" tIns="45720" rIns="91440" bIns="45720" rtlCol="0" anchor="t">
            <a:noAutofit/>
          </a:bodyPr>
          <a:lstStyle/>
          <a:p>
            <a:r>
              <a:rPr lang="en-US" sz="3600" dirty="0">
                <a:latin typeface="Calibri"/>
                <a:ea typeface="Calibri"/>
                <a:cs typeface="Calibri"/>
              </a:rPr>
              <a:t>Small Business Enterprise Program</a:t>
            </a:r>
            <a:br>
              <a:rPr lang="en-US" sz="3600" dirty="0">
                <a:latin typeface="Calibri"/>
                <a:ea typeface="Calibri"/>
                <a:cs typeface="Calibri"/>
              </a:rPr>
            </a:br>
            <a:br>
              <a:rPr lang="en-US" sz="3600" dirty="0">
                <a:latin typeface="Calibri"/>
                <a:ea typeface="Calibri"/>
                <a:cs typeface="Calibri"/>
              </a:rPr>
            </a:br>
            <a:r>
              <a:rPr lang="en-US" sz="3600" dirty="0">
                <a:latin typeface="Calibri"/>
                <a:ea typeface="Calibri"/>
                <a:cs typeface="Calibri"/>
              </a:rPr>
              <a:t>April 10, 2025</a:t>
            </a:r>
            <a:endParaRPr lang="en-US" sz="3600" dirty="0">
              <a:ea typeface="Calibri"/>
            </a:endParaRPr>
          </a:p>
        </p:txBody>
      </p:sp>
    </p:spTree>
    <p:extLst>
      <p:ext uri="{BB962C8B-B14F-4D97-AF65-F5344CB8AC3E}">
        <p14:creationId xmlns:p14="http://schemas.microsoft.com/office/powerpoint/2010/main" val="3435597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6" name="Rectangle 1045">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a:xfrm>
            <a:off x="640080" y="329184"/>
            <a:ext cx="6894576" cy="1783080"/>
          </a:xfrm>
        </p:spPr>
        <p:txBody>
          <a:bodyPr vert="horz" lIns="91440" tIns="45720" rIns="91440" bIns="45720" rtlCol="0" anchor="b">
            <a:normAutofit/>
          </a:bodyPr>
          <a:lstStyle/>
          <a:p>
            <a:r>
              <a:rPr lang="en-US" sz="5000" dirty="0">
                <a:solidFill>
                  <a:schemeClr val="tx1"/>
                </a:solidFill>
                <a:latin typeface="+mj-lt"/>
                <a:cs typeface="+mj-cs"/>
              </a:rPr>
              <a:t>Bond 2023 Bid Schedule </a:t>
            </a:r>
            <a:br>
              <a:rPr lang="en-US" sz="5000" dirty="0">
                <a:solidFill>
                  <a:schemeClr val="tx1"/>
                </a:solidFill>
                <a:latin typeface="+mj-lt"/>
                <a:cs typeface="+mj-cs"/>
              </a:rPr>
            </a:br>
            <a:endParaRPr lang="en-US" sz="5000" dirty="0">
              <a:solidFill>
                <a:schemeClr val="tx1"/>
              </a:solidFill>
              <a:latin typeface="+mj-lt"/>
              <a:cs typeface="+mj-cs"/>
            </a:endParaRPr>
          </a:p>
        </p:txBody>
      </p:sp>
      <p:sp>
        <p:nvSpPr>
          <p:cNvPr id="1048"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E2891A42-05A5-0583-900D-9EE20806177B}"/>
              </a:ext>
            </a:extLst>
          </p:cNvPr>
          <p:cNvSpPr txBox="1"/>
          <p:nvPr/>
        </p:nvSpPr>
        <p:spPr>
          <a:xfrm>
            <a:off x="640080" y="2706624"/>
            <a:ext cx="6894576" cy="3483864"/>
          </a:xfrm>
          <a:prstGeom prst="rect">
            <a:avLst/>
          </a:prstGeom>
        </p:spPr>
        <p:txBody>
          <a:bodyPr vert="horz" lIns="91440" tIns="45720" rIns="91440" bIns="45720" rtlCol="0">
            <a:normAutofit/>
          </a:bodyPr>
          <a:lstStyle/>
          <a:p>
            <a:pPr>
              <a:lnSpc>
                <a:spcPct val="90000"/>
              </a:lnSpc>
              <a:spcAft>
                <a:spcPts val="600"/>
              </a:spcAft>
            </a:pPr>
            <a:r>
              <a:rPr lang="en-US" sz="2200" dirty="0"/>
              <a:t>BP032 – Hightower HS Renovation</a:t>
            </a:r>
          </a:p>
          <a:p>
            <a:pPr indent="-228600">
              <a:lnSpc>
                <a:spcPct val="90000"/>
              </a:lnSpc>
              <a:spcAft>
                <a:spcPts val="600"/>
              </a:spcAft>
              <a:buFont typeface="Arial" panose="020B0604020202020204" pitchFamily="34" charset="0"/>
              <a:buChar char="•"/>
            </a:pPr>
            <a:r>
              <a:rPr lang="en-US" sz="2200" dirty="0"/>
              <a:t>	Pre-Construction Meeting – May 8</a:t>
            </a:r>
          </a:p>
          <a:p>
            <a:pPr indent="-228600">
              <a:lnSpc>
                <a:spcPct val="90000"/>
              </a:lnSpc>
              <a:spcAft>
                <a:spcPts val="600"/>
              </a:spcAft>
              <a:buFont typeface="Arial" panose="020B0604020202020204" pitchFamily="34" charset="0"/>
              <a:buChar char="•"/>
            </a:pPr>
            <a:r>
              <a:rPr lang="en-US" sz="2200" dirty="0"/>
              <a:t>	Bid Opening May 27</a:t>
            </a:r>
          </a:p>
          <a:p>
            <a:pPr indent="-228600">
              <a:lnSpc>
                <a:spcPct val="90000"/>
              </a:lnSpc>
              <a:spcAft>
                <a:spcPts val="600"/>
              </a:spcAft>
              <a:buFont typeface="Arial" panose="020B0604020202020204" pitchFamily="34" charset="0"/>
              <a:buChar char="•"/>
            </a:pPr>
            <a:r>
              <a:rPr lang="en-US" sz="2200" dirty="0"/>
              <a:t>	Anticipated Board Approval – August 2025</a:t>
            </a:r>
          </a:p>
        </p:txBody>
      </p:sp>
      <p:pic>
        <p:nvPicPr>
          <p:cNvPr id="1028" name="Picture 4" descr="20,400+ Bidding Stock Photos, Pictures &amp; Royalty-Free Images ..."/>
          <p:cNvPicPr>
            <a:picLocks noChangeAspect="1" noChangeArrowheads="1"/>
          </p:cNvPicPr>
          <p:nvPr/>
        </p:nvPicPr>
        <p:blipFill>
          <a:blip r:embed="rId3">
            <a:alphaModFix amt="50000"/>
            <a:duotone>
              <a:schemeClr val="accent5">
                <a:shade val="45000"/>
                <a:satMod val="135000"/>
              </a:schemeClr>
              <a:prstClr val="white"/>
            </a:duotone>
            <a:extLst>
              <a:ext uri="{BEBA8EAE-BF5A-486C-A8C5-ECC9F3942E4B}">
                <a14:imgProps xmlns:a14="http://schemas.microsoft.com/office/drawing/2010/main">
                  <a14:imgLayer r:embed="rId4">
                    <a14:imgEffect>
                      <a14:artisticPhotocopy/>
                    </a14:imgEffect>
                    <a14:imgEffect>
                      <a14:saturation sat="0"/>
                    </a14:imgEffect>
                  </a14:imgLayer>
                </a14:imgProps>
              </a:ext>
              <a:ext uri="{28A0092B-C50C-407E-A947-70E740481C1C}">
                <a14:useLocalDpi xmlns:a14="http://schemas.microsoft.com/office/drawing/2010/main" val="0"/>
              </a:ext>
            </a:extLst>
          </a:blip>
          <a:stretch>
            <a:fillRect/>
          </a:stretch>
        </p:blipFill>
        <p:spPr bwMode="auto">
          <a:xfrm>
            <a:off x="8293608" y="1471836"/>
            <a:ext cx="2601242" cy="1619273"/>
          </a:xfrm>
          <a:prstGeom prst="rect">
            <a:avLst/>
          </a:prstGeom>
          <a:noFill/>
          <a:scene3d>
            <a:camera prst="orthographicFront"/>
            <a:lightRig rig="threePt" dir="t"/>
          </a:scene3d>
          <a:sp3d extrusionH="76200">
            <a:extrusionClr>
              <a:srgbClr val="5C0000"/>
            </a:extrusionClr>
          </a:sp3d>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4736" y="4599288"/>
            <a:ext cx="2601242" cy="786876"/>
          </a:xfrm>
          <a:prstGeom prst="rect">
            <a:avLst/>
          </a:prstGeom>
        </p:spPr>
      </p:pic>
      <p:sp>
        <p:nvSpPr>
          <p:cNvPr id="8" name="AutoShape 2" descr="20,400+ Bidding Stock Photos, Pictures &amp; Royalty-Free Image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Slide Number Placeholder 6">
            <a:extLst>
              <a:ext uri="{FF2B5EF4-FFF2-40B4-BE49-F238E27FC236}">
                <a16:creationId xmlns:a16="http://schemas.microsoft.com/office/drawing/2014/main" id="{382864D8-5BC4-F47E-E6A1-5809880C1B55}"/>
              </a:ext>
            </a:extLst>
          </p:cNvPr>
          <p:cNvSpPr>
            <a:spLocks noGrp="1"/>
          </p:cNvSpPr>
          <p:nvPr>
            <p:ph type="sldNum" sz="quarter" idx="12"/>
          </p:nvPr>
        </p:nvSpPr>
        <p:spPr/>
        <p:txBody>
          <a:bodyPr/>
          <a:lstStyle/>
          <a:p>
            <a:fld id="{8F377299-36CD-E049-B4A4-56FC7F2EF3FB}" type="slidenum">
              <a:rPr lang="en-US" smtClean="0"/>
              <a:pPr/>
              <a:t>10</a:t>
            </a:fld>
            <a:endParaRPr lang="en-US" dirty="0"/>
          </a:p>
        </p:txBody>
      </p:sp>
    </p:spTree>
    <p:extLst>
      <p:ext uri="{BB962C8B-B14F-4D97-AF65-F5344CB8AC3E}">
        <p14:creationId xmlns:p14="http://schemas.microsoft.com/office/powerpoint/2010/main" val="3157679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0D621-51C7-E23F-15D4-897FB0CCBEE6}"/>
              </a:ext>
            </a:extLst>
          </p:cNvPr>
          <p:cNvSpPr>
            <a:spLocks noGrp="1"/>
          </p:cNvSpPr>
          <p:nvPr>
            <p:ph type="ctrTitle"/>
          </p:nvPr>
        </p:nvSpPr>
        <p:spPr>
          <a:xfrm>
            <a:off x="129365" y="5209309"/>
            <a:ext cx="6382272" cy="517237"/>
          </a:xfrm>
        </p:spPr>
        <p:txBody>
          <a:bodyPr vert="horz" lIns="91440" tIns="45720" rIns="91440" bIns="45720" rtlCol="0" anchor="t">
            <a:noAutofit/>
          </a:bodyPr>
          <a:lstStyle/>
          <a:p>
            <a:r>
              <a:rPr lang="en-US" sz="3200" dirty="0">
                <a:latin typeface="Calibri"/>
                <a:ea typeface="Calibri"/>
                <a:cs typeface="Calibri"/>
              </a:rPr>
              <a:t>FBISD FACILITIES &amp; MAINTENANCE</a:t>
            </a:r>
            <a:endParaRPr lang="en-US" sz="3200" dirty="0">
              <a:ea typeface="Calibri"/>
            </a:endParaRPr>
          </a:p>
        </p:txBody>
      </p:sp>
    </p:spTree>
    <p:extLst>
      <p:ext uri="{BB962C8B-B14F-4D97-AF65-F5344CB8AC3E}">
        <p14:creationId xmlns:p14="http://schemas.microsoft.com/office/powerpoint/2010/main" val="3861947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20,400+ Bidding Stock Photos, Pictures &amp; Royalty-Free Image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TextBox 12">
            <a:extLst>
              <a:ext uri="{FF2B5EF4-FFF2-40B4-BE49-F238E27FC236}">
                <a16:creationId xmlns:a16="http://schemas.microsoft.com/office/drawing/2014/main" id="{ED803ADB-D36F-87D7-FD60-A4C14742F5BC}"/>
              </a:ext>
            </a:extLst>
          </p:cNvPr>
          <p:cNvSpPr txBox="1"/>
          <p:nvPr/>
        </p:nvSpPr>
        <p:spPr>
          <a:xfrm>
            <a:off x="1803400" y="1764145"/>
            <a:ext cx="8585200" cy="2554545"/>
          </a:xfrm>
          <a:prstGeom prst="rect">
            <a:avLst/>
          </a:prstGeom>
          <a:noFill/>
        </p:spPr>
        <p:txBody>
          <a:bodyPr wrap="square" rtlCol="0">
            <a:spAutoFit/>
          </a:bodyPr>
          <a:lstStyle/>
          <a:p>
            <a:pPr algn="ctr"/>
            <a:r>
              <a:rPr lang="en-US" sz="4000" b="1" dirty="0"/>
              <a:t>Terrence Thomas, Director</a:t>
            </a:r>
          </a:p>
          <a:p>
            <a:pPr algn="ctr"/>
            <a:r>
              <a:rPr lang="en-US" sz="4000" b="1" dirty="0"/>
              <a:t>Mark Flynn, Manager</a:t>
            </a:r>
          </a:p>
          <a:p>
            <a:pPr algn="ctr"/>
            <a:endParaRPr lang="en-US" sz="4000" b="1" dirty="0"/>
          </a:p>
          <a:p>
            <a:pPr algn="ctr"/>
            <a:r>
              <a:rPr lang="en-US" sz="4000" b="1" dirty="0"/>
              <a:t>FBISD Facilities &amp; Maintenance</a:t>
            </a:r>
          </a:p>
        </p:txBody>
      </p:sp>
      <p:sp>
        <p:nvSpPr>
          <p:cNvPr id="2" name="Slide Number Placeholder 1">
            <a:extLst>
              <a:ext uri="{FF2B5EF4-FFF2-40B4-BE49-F238E27FC236}">
                <a16:creationId xmlns:a16="http://schemas.microsoft.com/office/drawing/2014/main" id="{24551BDC-329F-DEBF-5E9B-9715B7E75E8F}"/>
              </a:ext>
            </a:extLst>
          </p:cNvPr>
          <p:cNvSpPr>
            <a:spLocks noGrp="1"/>
          </p:cNvSpPr>
          <p:nvPr>
            <p:ph type="sldNum" sz="quarter" idx="12"/>
          </p:nvPr>
        </p:nvSpPr>
        <p:spPr/>
        <p:txBody>
          <a:bodyPr/>
          <a:lstStyle/>
          <a:p>
            <a:fld id="{8F377299-36CD-E049-B4A4-56FC7F2EF3FB}" type="slidenum">
              <a:rPr lang="en-US" smtClean="0"/>
              <a:pPr/>
              <a:t>12</a:t>
            </a:fld>
            <a:endParaRPr lang="en-US" dirty="0"/>
          </a:p>
        </p:txBody>
      </p:sp>
    </p:spTree>
    <p:extLst>
      <p:ext uri="{BB962C8B-B14F-4D97-AF65-F5344CB8AC3E}">
        <p14:creationId xmlns:p14="http://schemas.microsoft.com/office/powerpoint/2010/main" val="538658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7B4F6806-5898-4FE8-B610-A058C8B847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logo with flames on it&#10;&#10;AI-generated content may be incorrect.">
            <a:extLst>
              <a:ext uri="{FF2B5EF4-FFF2-40B4-BE49-F238E27FC236}">
                <a16:creationId xmlns:a16="http://schemas.microsoft.com/office/drawing/2014/main" id="{82394222-B29A-697D-1249-921E92AE689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467" r="-2" b="-2"/>
          <a:stretch/>
        </p:blipFill>
        <p:spPr>
          <a:xfrm>
            <a:off x="4043832" y="1127818"/>
            <a:ext cx="4101288" cy="3418797"/>
          </a:xfrm>
          <a:custGeom>
            <a:avLst/>
            <a:gdLst/>
            <a:ahLst/>
            <a:cxnLst/>
            <a:rect l="l" t="t" r="r" b="b"/>
            <a:pathLst>
              <a:path w="4101288" h="3418797">
                <a:moveTo>
                  <a:pt x="989912" y="0"/>
                </a:moveTo>
                <a:lnTo>
                  <a:pt x="3844502" y="0"/>
                </a:lnTo>
                <a:lnTo>
                  <a:pt x="3760850" y="25406"/>
                </a:lnTo>
                <a:cubicBezTo>
                  <a:pt x="3711615" y="43967"/>
                  <a:pt x="3663870" y="67007"/>
                  <a:pt x="3618425" y="98254"/>
                </a:cubicBezTo>
                <a:cubicBezTo>
                  <a:pt x="3626136" y="110145"/>
                  <a:pt x="3665355" y="144049"/>
                  <a:pt x="3649272" y="146579"/>
                </a:cubicBezTo>
                <a:cubicBezTo>
                  <a:pt x="3604102" y="153917"/>
                  <a:pt x="3564000" y="178711"/>
                  <a:pt x="3522797" y="199205"/>
                </a:cubicBezTo>
                <a:cubicBezTo>
                  <a:pt x="3504948" y="208060"/>
                  <a:pt x="3483356" y="219700"/>
                  <a:pt x="3491728" y="251325"/>
                </a:cubicBezTo>
                <a:cubicBezTo>
                  <a:pt x="3506932" y="260181"/>
                  <a:pt x="3518169" y="247783"/>
                  <a:pt x="3530727" y="246772"/>
                </a:cubicBezTo>
                <a:cubicBezTo>
                  <a:pt x="3543507" y="245761"/>
                  <a:pt x="3572153" y="252336"/>
                  <a:pt x="3564219" y="256638"/>
                </a:cubicBezTo>
                <a:cubicBezTo>
                  <a:pt x="3528083" y="276121"/>
                  <a:pt x="3593085" y="322928"/>
                  <a:pt x="3550339" y="322928"/>
                </a:cubicBezTo>
                <a:cubicBezTo>
                  <a:pt x="3478728" y="323181"/>
                  <a:pt x="3440609" y="406169"/>
                  <a:pt x="3371643" y="408447"/>
                </a:cubicBezTo>
                <a:cubicBezTo>
                  <a:pt x="3360627" y="408698"/>
                  <a:pt x="3355338" y="423373"/>
                  <a:pt x="3355558" y="436278"/>
                </a:cubicBezTo>
                <a:cubicBezTo>
                  <a:pt x="3355558" y="451712"/>
                  <a:pt x="3365694" y="454494"/>
                  <a:pt x="3376931" y="456013"/>
                </a:cubicBezTo>
                <a:cubicBezTo>
                  <a:pt x="3394118" y="458289"/>
                  <a:pt x="3411965" y="436278"/>
                  <a:pt x="3434660" y="466133"/>
                </a:cubicBezTo>
                <a:cubicBezTo>
                  <a:pt x="3393898" y="483590"/>
                  <a:pt x="3353135" y="501049"/>
                  <a:pt x="3353797" y="561013"/>
                </a:cubicBezTo>
                <a:cubicBezTo>
                  <a:pt x="3354015" y="577205"/>
                  <a:pt x="3337050" y="583277"/>
                  <a:pt x="3324270" y="587325"/>
                </a:cubicBezTo>
                <a:cubicBezTo>
                  <a:pt x="3303117" y="593904"/>
                  <a:pt x="3285272" y="605543"/>
                  <a:pt x="3273812" y="628061"/>
                </a:cubicBezTo>
                <a:cubicBezTo>
                  <a:pt x="3274033" y="632362"/>
                  <a:pt x="3274254" y="636917"/>
                  <a:pt x="3272930" y="640459"/>
                </a:cubicBezTo>
                <a:cubicBezTo>
                  <a:pt x="3276676" y="694855"/>
                  <a:pt x="3307523" y="693336"/>
                  <a:pt x="3341676" y="684230"/>
                </a:cubicBezTo>
                <a:cubicBezTo>
                  <a:pt x="3382439" y="673096"/>
                  <a:pt x="3422762" y="652855"/>
                  <a:pt x="3465728" y="672338"/>
                </a:cubicBezTo>
                <a:cubicBezTo>
                  <a:pt x="3405133" y="698397"/>
                  <a:pt x="3339253" y="700422"/>
                  <a:pt x="3282405" y="737615"/>
                </a:cubicBezTo>
                <a:cubicBezTo>
                  <a:pt x="3490406" y="744447"/>
                  <a:pt x="3674169" y="627048"/>
                  <a:pt x="3875781" y="582013"/>
                </a:cubicBezTo>
                <a:cubicBezTo>
                  <a:pt x="3868951" y="612120"/>
                  <a:pt x="3852646" y="618193"/>
                  <a:pt x="3837883" y="622747"/>
                </a:cubicBezTo>
                <a:cubicBezTo>
                  <a:pt x="3763408" y="645519"/>
                  <a:pt x="3698188" y="690809"/>
                  <a:pt x="3630322" y="730023"/>
                </a:cubicBezTo>
                <a:cubicBezTo>
                  <a:pt x="3602340" y="746216"/>
                  <a:pt x="3582066" y="762411"/>
                  <a:pt x="3571492" y="797327"/>
                </a:cubicBezTo>
                <a:cubicBezTo>
                  <a:pt x="3562015" y="828953"/>
                  <a:pt x="3543728" y="843628"/>
                  <a:pt x="3509797" y="834518"/>
                </a:cubicBezTo>
                <a:cubicBezTo>
                  <a:pt x="3482254" y="826927"/>
                  <a:pt x="3452068" y="830975"/>
                  <a:pt x="3423203" y="833760"/>
                </a:cubicBezTo>
                <a:cubicBezTo>
                  <a:pt x="3389931" y="836796"/>
                  <a:pt x="3352693" y="872470"/>
                  <a:pt x="3361728" y="890941"/>
                </a:cubicBezTo>
                <a:cubicBezTo>
                  <a:pt x="3377151" y="922314"/>
                  <a:pt x="3402931" y="906627"/>
                  <a:pt x="3425847" y="903084"/>
                </a:cubicBezTo>
                <a:cubicBezTo>
                  <a:pt x="3451848" y="898784"/>
                  <a:pt x="3500100" y="889927"/>
                  <a:pt x="3500982" y="893723"/>
                </a:cubicBezTo>
                <a:cubicBezTo>
                  <a:pt x="3517950" y="972410"/>
                  <a:pt x="3637374" y="903845"/>
                  <a:pt x="3663154" y="896758"/>
                </a:cubicBezTo>
                <a:cubicBezTo>
                  <a:pt x="3695322" y="887904"/>
                  <a:pt x="3725509" y="904097"/>
                  <a:pt x="3756136" y="907891"/>
                </a:cubicBezTo>
                <a:cubicBezTo>
                  <a:pt x="3783459" y="911433"/>
                  <a:pt x="3937918" y="922314"/>
                  <a:pt x="3969866" y="888915"/>
                </a:cubicBezTo>
                <a:cubicBezTo>
                  <a:pt x="3974273" y="914976"/>
                  <a:pt x="3965020" y="925602"/>
                  <a:pt x="3957306" y="937494"/>
                </a:cubicBezTo>
                <a:cubicBezTo>
                  <a:pt x="3946511" y="954445"/>
                  <a:pt x="3944747" y="966337"/>
                  <a:pt x="3965239" y="979747"/>
                </a:cubicBezTo>
                <a:cubicBezTo>
                  <a:pt x="4023630" y="1018206"/>
                  <a:pt x="4022747" y="1019470"/>
                  <a:pt x="3968324" y="1071591"/>
                </a:cubicBezTo>
                <a:cubicBezTo>
                  <a:pt x="3965678" y="1073867"/>
                  <a:pt x="3966782" y="1081459"/>
                  <a:pt x="3966341" y="1086519"/>
                </a:cubicBezTo>
                <a:cubicBezTo>
                  <a:pt x="3980663" y="1094615"/>
                  <a:pt x="3997409" y="1074373"/>
                  <a:pt x="4014153" y="1096133"/>
                </a:cubicBezTo>
                <a:cubicBezTo>
                  <a:pt x="3941222" y="1191771"/>
                  <a:pt x="3829950" y="1215299"/>
                  <a:pt x="3729254" y="1287157"/>
                </a:cubicBezTo>
                <a:cubicBezTo>
                  <a:pt x="3810780" y="1310939"/>
                  <a:pt x="3859696" y="1227952"/>
                  <a:pt x="3919628" y="1238578"/>
                </a:cubicBezTo>
                <a:cubicBezTo>
                  <a:pt x="3949596" y="1264639"/>
                  <a:pt x="3860577" y="1306386"/>
                  <a:pt x="3945409" y="1318784"/>
                </a:cubicBezTo>
                <a:cubicBezTo>
                  <a:pt x="3908610" y="1341555"/>
                  <a:pt x="3881289" y="1363817"/>
                  <a:pt x="3855951" y="1390133"/>
                </a:cubicBezTo>
                <a:cubicBezTo>
                  <a:pt x="3810780" y="1437192"/>
                  <a:pt x="3801967" y="1468060"/>
                  <a:pt x="3822900" y="1531314"/>
                </a:cubicBezTo>
                <a:cubicBezTo>
                  <a:pt x="3836562" y="1572808"/>
                  <a:pt x="3856611" y="1611013"/>
                  <a:pt x="3838986" y="1660349"/>
                </a:cubicBezTo>
                <a:cubicBezTo>
                  <a:pt x="3826646" y="1694254"/>
                  <a:pt x="3831494" y="1716517"/>
                  <a:pt x="3877323" y="1701337"/>
                </a:cubicBezTo>
                <a:cubicBezTo>
                  <a:pt x="3926679" y="1685144"/>
                  <a:pt x="3945187" y="1715505"/>
                  <a:pt x="3932849" y="1774963"/>
                </a:cubicBezTo>
                <a:cubicBezTo>
                  <a:pt x="3924917" y="1813169"/>
                  <a:pt x="3933291" y="1824806"/>
                  <a:pt x="3967221" y="1820505"/>
                </a:cubicBezTo>
                <a:cubicBezTo>
                  <a:pt x="4004680" y="1815698"/>
                  <a:pt x="4040375" y="1790649"/>
                  <a:pt x="4086646" y="1802795"/>
                </a:cubicBezTo>
                <a:cubicBezTo>
                  <a:pt x="4049631" y="1872120"/>
                  <a:pt x="3970527" y="1852385"/>
                  <a:pt x="3927340" y="1918423"/>
                </a:cubicBezTo>
                <a:cubicBezTo>
                  <a:pt x="3978900" y="1918674"/>
                  <a:pt x="4018341" y="1918423"/>
                  <a:pt x="4056460" y="1903999"/>
                </a:cubicBezTo>
                <a:cubicBezTo>
                  <a:pt x="4072325" y="1898179"/>
                  <a:pt x="4089732" y="1892109"/>
                  <a:pt x="4098545" y="1912096"/>
                </a:cubicBezTo>
                <a:cubicBezTo>
                  <a:pt x="4108901" y="1936132"/>
                  <a:pt x="4087529" y="1945241"/>
                  <a:pt x="4074527" y="1949542"/>
                </a:cubicBezTo>
                <a:cubicBezTo>
                  <a:pt x="4037951" y="1961686"/>
                  <a:pt x="4009969" y="1990529"/>
                  <a:pt x="3979782" y="2013047"/>
                </a:cubicBezTo>
                <a:cubicBezTo>
                  <a:pt x="3913460" y="2062386"/>
                  <a:pt x="3840746" y="2103626"/>
                  <a:pt x="3784559" y="2185097"/>
                </a:cubicBezTo>
                <a:cubicBezTo>
                  <a:pt x="3855290" y="2164349"/>
                  <a:pt x="3907951" y="2116025"/>
                  <a:pt x="3973612" y="2106157"/>
                </a:cubicBezTo>
                <a:cubicBezTo>
                  <a:pt x="3916764" y="2180290"/>
                  <a:pt x="3843611" y="2229120"/>
                  <a:pt x="3774426" y="2283011"/>
                </a:cubicBezTo>
                <a:cubicBezTo>
                  <a:pt x="3754594" y="2298192"/>
                  <a:pt x="3734543" y="2308566"/>
                  <a:pt x="3730136" y="2341710"/>
                </a:cubicBezTo>
                <a:cubicBezTo>
                  <a:pt x="3721542" y="2405976"/>
                  <a:pt x="3695763" y="2459107"/>
                  <a:pt x="3640678" y="2487444"/>
                </a:cubicBezTo>
                <a:cubicBezTo>
                  <a:pt x="3640238" y="2487699"/>
                  <a:pt x="3643322" y="2497314"/>
                  <a:pt x="3645085" y="2503890"/>
                </a:cubicBezTo>
                <a:cubicBezTo>
                  <a:pt x="3678797" y="2505916"/>
                  <a:pt x="3705458" y="2467963"/>
                  <a:pt x="3748425" y="2480360"/>
                </a:cubicBezTo>
                <a:cubicBezTo>
                  <a:pt x="3707220" y="2531974"/>
                  <a:pt x="3672847" y="2578277"/>
                  <a:pt x="3614458" y="2602819"/>
                </a:cubicBezTo>
                <a:cubicBezTo>
                  <a:pt x="3567745" y="2622300"/>
                  <a:pt x="3510016" y="2633686"/>
                  <a:pt x="3476083" y="2696937"/>
                </a:cubicBezTo>
                <a:cubicBezTo>
                  <a:pt x="3515524" y="2709337"/>
                  <a:pt x="3544831" y="2693651"/>
                  <a:pt x="3574357" y="2682517"/>
                </a:cubicBezTo>
                <a:cubicBezTo>
                  <a:pt x="3619525" y="2665312"/>
                  <a:pt x="3664255" y="2645832"/>
                  <a:pt x="3709425" y="2628625"/>
                </a:cubicBezTo>
                <a:cubicBezTo>
                  <a:pt x="3726611" y="2622047"/>
                  <a:pt x="3745340" y="2617491"/>
                  <a:pt x="3756357" y="2648866"/>
                </a:cubicBezTo>
                <a:cubicBezTo>
                  <a:pt x="3698847" y="2655446"/>
                  <a:pt x="3664475" y="2697951"/>
                  <a:pt x="3628340" y="2737926"/>
                </a:cubicBezTo>
                <a:cubicBezTo>
                  <a:pt x="3608067" y="2760445"/>
                  <a:pt x="3591541" y="2790554"/>
                  <a:pt x="3554967" y="2779169"/>
                </a:cubicBezTo>
                <a:cubicBezTo>
                  <a:pt x="3535796" y="2773097"/>
                  <a:pt x="3523678" y="2790046"/>
                  <a:pt x="3525662" y="2810794"/>
                </a:cubicBezTo>
                <a:cubicBezTo>
                  <a:pt x="3532932" y="2883915"/>
                  <a:pt x="3488203" y="2909469"/>
                  <a:pt x="3441932" y="2923637"/>
                </a:cubicBezTo>
                <a:cubicBezTo>
                  <a:pt x="3354236" y="2950204"/>
                  <a:pt x="3281303" y="3012697"/>
                  <a:pt x="3196032" y="3046854"/>
                </a:cubicBezTo>
                <a:cubicBezTo>
                  <a:pt x="3113184" y="3079999"/>
                  <a:pt x="3049065" y="3158685"/>
                  <a:pt x="2965998" y="3199927"/>
                </a:cubicBezTo>
                <a:cubicBezTo>
                  <a:pt x="2905843" y="3229783"/>
                  <a:pt x="2848335" y="3268239"/>
                  <a:pt x="2786418" y="3295311"/>
                </a:cubicBezTo>
                <a:cubicBezTo>
                  <a:pt x="2639894" y="3359324"/>
                  <a:pt x="2490503" y="3410685"/>
                  <a:pt x="2332519" y="3418022"/>
                </a:cubicBezTo>
                <a:cubicBezTo>
                  <a:pt x="2202077" y="3423842"/>
                  <a:pt x="1070633" y="3418277"/>
                  <a:pt x="611003" y="2585615"/>
                </a:cubicBezTo>
                <a:cubicBezTo>
                  <a:pt x="602189" y="2581565"/>
                  <a:pt x="592275" y="2570939"/>
                  <a:pt x="589190" y="2560818"/>
                </a:cubicBezTo>
                <a:cubicBezTo>
                  <a:pt x="574427" y="2513505"/>
                  <a:pt x="538291" y="2493011"/>
                  <a:pt x="505681" y="2467457"/>
                </a:cubicBezTo>
                <a:cubicBezTo>
                  <a:pt x="477036" y="2444939"/>
                  <a:pt x="446628" y="2421409"/>
                  <a:pt x="434730" y="2383456"/>
                </a:cubicBezTo>
                <a:cubicBezTo>
                  <a:pt x="419086" y="2332854"/>
                  <a:pt x="463594" y="2374348"/>
                  <a:pt x="471748" y="2355119"/>
                </a:cubicBezTo>
                <a:cubicBezTo>
                  <a:pt x="454782" y="2328807"/>
                  <a:pt x="428560" y="2304770"/>
                  <a:pt x="421730" y="2274915"/>
                </a:cubicBezTo>
                <a:cubicBezTo>
                  <a:pt x="396833" y="2167131"/>
                  <a:pt x="343069" y="2088698"/>
                  <a:pt x="262645" y="2027722"/>
                </a:cubicBezTo>
                <a:cubicBezTo>
                  <a:pt x="239509" y="2010264"/>
                  <a:pt x="224307" y="1978384"/>
                  <a:pt x="192799" y="1973326"/>
                </a:cubicBezTo>
                <a:cubicBezTo>
                  <a:pt x="122730" y="1962193"/>
                  <a:pt x="144764" y="1875156"/>
                  <a:pt x="107746" y="1836446"/>
                </a:cubicBezTo>
                <a:cubicBezTo>
                  <a:pt x="100695" y="1829107"/>
                  <a:pt x="94306" y="1814687"/>
                  <a:pt x="95627" y="1804821"/>
                </a:cubicBezTo>
                <a:cubicBezTo>
                  <a:pt x="97609" y="1790649"/>
                  <a:pt x="105983" y="1777240"/>
                  <a:pt x="113034" y="1764589"/>
                </a:cubicBezTo>
                <a:cubicBezTo>
                  <a:pt x="120306" y="1751939"/>
                  <a:pt x="131322" y="1740806"/>
                  <a:pt x="126034" y="1724108"/>
                </a:cubicBezTo>
                <a:cubicBezTo>
                  <a:pt x="123833" y="1717277"/>
                  <a:pt x="125373" y="1693494"/>
                  <a:pt x="109068" y="1712215"/>
                </a:cubicBezTo>
                <a:cubicBezTo>
                  <a:pt x="64340" y="1763578"/>
                  <a:pt x="38339" y="1715001"/>
                  <a:pt x="0" y="1691723"/>
                </a:cubicBezTo>
                <a:cubicBezTo>
                  <a:pt x="30848" y="1667686"/>
                  <a:pt x="58610" y="1650735"/>
                  <a:pt x="63238" y="1614808"/>
                </a:cubicBezTo>
                <a:cubicBezTo>
                  <a:pt x="72712" y="1540674"/>
                  <a:pt x="113253" y="1506772"/>
                  <a:pt x="174729" y="1500192"/>
                </a:cubicBezTo>
                <a:cubicBezTo>
                  <a:pt x="152034" y="1428591"/>
                  <a:pt x="152034" y="1428591"/>
                  <a:pt x="225408" y="1418722"/>
                </a:cubicBezTo>
                <a:cubicBezTo>
                  <a:pt x="197204" y="1373181"/>
                  <a:pt x="197204" y="1361542"/>
                  <a:pt x="231358" y="1345855"/>
                </a:cubicBezTo>
                <a:cubicBezTo>
                  <a:pt x="264188" y="1330927"/>
                  <a:pt x="300543" y="1325867"/>
                  <a:pt x="330952" y="1302844"/>
                </a:cubicBezTo>
                <a:cubicBezTo>
                  <a:pt x="302967" y="1244651"/>
                  <a:pt x="295035" y="1177097"/>
                  <a:pt x="237307" y="1148758"/>
                </a:cubicBezTo>
                <a:cubicBezTo>
                  <a:pt x="228273" y="1144458"/>
                  <a:pt x="222103" y="1127000"/>
                  <a:pt x="227831" y="1116880"/>
                </a:cubicBezTo>
                <a:cubicBezTo>
                  <a:pt x="248764" y="1080194"/>
                  <a:pt x="218798" y="1010614"/>
                  <a:pt x="284017" y="1002772"/>
                </a:cubicBezTo>
                <a:cubicBezTo>
                  <a:pt x="292171" y="1002013"/>
                  <a:pt x="299663" y="994421"/>
                  <a:pt x="293273" y="984554"/>
                </a:cubicBezTo>
                <a:cubicBezTo>
                  <a:pt x="271238" y="950145"/>
                  <a:pt x="297900" y="952421"/>
                  <a:pt x="313983" y="948120"/>
                </a:cubicBezTo>
                <a:cubicBezTo>
                  <a:pt x="333375" y="942809"/>
                  <a:pt x="355409" y="957988"/>
                  <a:pt x="373477" y="939265"/>
                </a:cubicBezTo>
                <a:cubicBezTo>
                  <a:pt x="369289" y="919530"/>
                  <a:pt x="353646" y="919783"/>
                  <a:pt x="342629" y="913458"/>
                </a:cubicBezTo>
                <a:cubicBezTo>
                  <a:pt x="310460" y="895240"/>
                  <a:pt x="284238" y="873483"/>
                  <a:pt x="282695" y="826169"/>
                </a:cubicBezTo>
                <a:cubicBezTo>
                  <a:pt x="281595" y="787964"/>
                  <a:pt x="278069" y="754314"/>
                  <a:pt x="322578" y="742675"/>
                </a:cubicBezTo>
                <a:cubicBezTo>
                  <a:pt x="341086" y="737866"/>
                  <a:pt x="335797" y="710289"/>
                  <a:pt x="325221" y="696626"/>
                </a:cubicBezTo>
                <a:cubicBezTo>
                  <a:pt x="306272" y="672338"/>
                  <a:pt x="290629" y="639953"/>
                  <a:pt x="258017" y="637675"/>
                </a:cubicBezTo>
                <a:cubicBezTo>
                  <a:pt x="238187" y="636158"/>
                  <a:pt x="222983" y="626035"/>
                  <a:pt x="207340" y="614398"/>
                </a:cubicBezTo>
                <a:cubicBezTo>
                  <a:pt x="196103" y="606047"/>
                  <a:pt x="182662" y="598964"/>
                  <a:pt x="183983" y="581001"/>
                </a:cubicBezTo>
                <a:cubicBezTo>
                  <a:pt x="185306" y="563795"/>
                  <a:pt x="198305" y="556711"/>
                  <a:pt x="211526" y="553169"/>
                </a:cubicBezTo>
                <a:cubicBezTo>
                  <a:pt x="255595" y="541784"/>
                  <a:pt x="297017" y="525085"/>
                  <a:pt x="333816" y="486880"/>
                </a:cubicBezTo>
                <a:cubicBezTo>
                  <a:pt x="309357" y="466639"/>
                  <a:pt x="286001" y="451964"/>
                  <a:pt x="267934" y="431469"/>
                </a:cubicBezTo>
                <a:cubicBezTo>
                  <a:pt x="224307" y="381881"/>
                  <a:pt x="593817" y="225772"/>
                  <a:pt x="612325" y="170108"/>
                </a:cubicBezTo>
                <a:cubicBezTo>
                  <a:pt x="618054" y="152904"/>
                  <a:pt x="637663" y="135194"/>
                  <a:pt x="653971" y="130133"/>
                </a:cubicBezTo>
                <a:cubicBezTo>
                  <a:pt x="730427" y="106350"/>
                  <a:pt x="796748" y="52963"/>
                  <a:pt x="874970" y="33228"/>
                </a:cubicBezTo>
                <a:cubicBezTo>
                  <a:pt x="911877" y="23867"/>
                  <a:pt x="948509" y="12925"/>
                  <a:pt x="986021" y="1223"/>
                </a:cubicBezTo>
                <a:close/>
              </a:path>
            </a:pathLst>
          </a:custGeom>
        </p:spPr>
      </p:pic>
      <p:pic>
        <p:nvPicPr>
          <p:cNvPr id="13" name="Picture 12" descr="A person in a suit and tie&#10;&#10;AI-generated content may be incorrect.">
            <a:extLst>
              <a:ext uri="{FF2B5EF4-FFF2-40B4-BE49-F238E27FC236}">
                <a16:creationId xmlns:a16="http://schemas.microsoft.com/office/drawing/2014/main" id="{8CA6ACB9-0BDB-EBCE-2BB7-DB534F276C35}"/>
              </a:ext>
            </a:extLst>
          </p:cNvPr>
          <p:cNvPicPr>
            <a:picLocks noChangeAspect="1"/>
          </p:cNvPicPr>
          <p:nvPr/>
        </p:nvPicPr>
        <p:blipFill>
          <a:blip r:embed="rId5">
            <a:extLst>
              <a:ext uri="{28A0092B-C50C-407E-A947-70E740481C1C}">
                <a14:useLocalDpi xmlns:a14="http://schemas.microsoft.com/office/drawing/2010/main" val="0"/>
              </a:ext>
            </a:extLst>
          </a:blip>
          <a:srcRect r="-2"/>
          <a:stretch/>
        </p:blipFill>
        <p:spPr>
          <a:xfrm>
            <a:off x="492004" y="269111"/>
            <a:ext cx="3059824" cy="3978613"/>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p:spPr>
      </p:pic>
      <p:pic>
        <p:nvPicPr>
          <p:cNvPr id="1026" name="Picture 2">
            <a:extLst>
              <a:ext uri="{FF2B5EF4-FFF2-40B4-BE49-F238E27FC236}">
                <a16:creationId xmlns:a16="http://schemas.microsoft.com/office/drawing/2014/main" id="{35F3707A-815C-6EC5-6C89-6C83C41A82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8574943" y="269111"/>
            <a:ext cx="3184186" cy="3978612"/>
          </a:xfrm>
          <a:custGeom>
            <a:avLst/>
            <a:gdLst/>
            <a:ahLst/>
            <a:cxnLst/>
            <a:rect l="l" t="t" r="r" b="b"/>
            <a:pathLst>
              <a:path w="3538926" h="4290182">
                <a:moveTo>
                  <a:pt x="1370437" y="0"/>
                </a:moveTo>
                <a:lnTo>
                  <a:pt x="3538926" y="0"/>
                </a:lnTo>
                <a:lnTo>
                  <a:pt x="3538926" y="4256362"/>
                </a:lnTo>
                <a:lnTo>
                  <a:pt x="3455334" y="4273195"/>
                </a:lnTo>
                <a:cubicBezTo>
                  <a:pt x="3401009" y="4281478"/>
                  <a:pt x="3346052" y="4287025"/>
                  <a:pt x="3290337" y="4289244"/>
                </a:cubicBezTo>
                <a:cubicBezTo>
                  <a:pt x="3106332" y="4296285"/>
                  <a:pt x="1510274" y="4289552"/>
                  <a:pt x="861903" y="3282295"/>
                </a:cubicBezTo>
                <a:cubicBezTo>
                  <a:pt x="849470" y="3277397"/>
                  <a:pt x="835485" y="3264542"/>
                  <a:pt x="831133" y="3252299"/>
                </a:cubicBezTo>
                <a:cubicBezTo>
                  <a:pt x="810307" y="3195065"/>
                  <a:pt x="759333" y="3170274"/>
                  <a:pt x="713332" y="3139362"/>
                </a:cubicBezTo>
                <a:cubicBezTo>
                  <a:pt x="672925" y="3112122"/>
                  <a:pt x="630030" y="3083658"/>
                  <a:pt x="613246" y="3037747"/>
                </a:cubicBezTo>
                <a:cubicBezTo>
                  <a:pt x="591178" y="2976535"/>
                  <a:pt x="653963" y="3026730"/>
                  <a:pt x="665465" y="3003469"/>
                </a:cubicBezTo>
                <a:cubicBezTo>
                  <a:pt x="641532" y="2971640"/>
                  <a:pt x="604543" y="2942562"/>
                  <a:pt x="594908" y="2906447"/>
                </a:cubicBezTo>
                <a:cubicBezTo>
                  <a:pt x="559787" y="2776063"/>
                  <a:pt x="483946" y="2681183"/>
                  <a:pt x="370497" y="2607422"/>
                </a:cubicBezTo>
                <a:cubicBezTo>
                  <a:pt x="337860" y="2586304"/>
                  <a:pt x="316415" y="2547739"/>
                  <a:pt x="271969" y="2541620"/>
                </a:cubicBezTo>
                <a:cubicBezTo>
                  <a:pt x="173127" y="2528152"/>
                  <a:pt x="204209" y="2422866"/>
                  <a:pt x="151990" y="2376038"/>
                </a:cubicBezTo>
                <a:cubicBezTo>
                  <a:pt x="142044" y="2367161"/>
                  <a:pt x="133031" y="2349717"/>
                  <a:pt x="134895" y="2337782"/>
                </a:cubicBezTo>
                <a:cubicBezTo>
                  <a:pt x="137691" y="2320639"/>
                  <a:pt x="149504" y="2304419"/>
                  <a:pt x="159450" y="2289115"/>
                </a:cubicBezTo>
                <a:cubicBezTo>
                  <a:pt x="169707" y="2273813"/>
                  <a:pt x="185247" y="2260344"/>
                  <a:pt x="177788" y="2240145"/>
                </a:cubicBezTo>
                <a:cubicBezTo>
                  <a:pt x="174683" y="2231882"/>
                  <a:pt x="176855" y="2203112"/>
                  <a:pt x="153855" y="2225759"/>
                </a:cubicBezTo>
                <a:cubicBezTo>
                  <a:pt x="90759" y="2287892"/>
                  <a:pt x="54081" y="2229129"/>
                  <a:pt x="0" y="2200970"/>
                </a:cubicBezTo>
                <a:cubicBezTo>
                  <a:pt x="43514" y="2171892"/>
                  <a:pt x="82677" y="2151388"/>
                  <a:pt x="89205" y="2107927"/>
                </a:cubicBezTo>
                <a:cubicBezTo>
                  <a:pt x="102570" y="2018249"/>
                  <a:pt x="159758" y="1977237"/>
                  <a:pt x="246479" y="1969279"/>
                </a:cubicBezTo>
                <a:cubicBezTo>
                  <a:pt x="214465" y="1882663"/>
                  <a:pt x="214465" y="1882663"/>
                  <a:pt x="317968" y="1870725"/>
                </a:cubicBezTo>
                <a:cubicBezTo>
                  <a:pt x="278183" y="1815635"/>
                  <a:pt x="278183" y="1801556"/>
                  <a:pt x="326361" y="1782580"/>
                </a:cubicBezTo>
                <a:cubicBezTo>
                  <a:pt x="372673" y="1764521"/>
                  <a:pt x="423957" y="1758400"/>
                  <a:pt x="466852" y="1730550"/>
                </a:cubicBezTo>
                <a:cubicBezTo>
                  <a:pt x="427377" y="1660155"/>
                  <a:pt x="416187" y="1578436"/>
                  <a:pt x="334753" y="1544155"/>
                </a:cubicBezTo>
                <a:cubicBezTo>
                  <a:pt x="322010" y="1538952"/>
                  <a:pt x="313307" y="1517834"/>
                  <a:pt x="321386" y="1505592"/>
                </a:cubicBezTo>
                <a:cubicBezTo>
                  <a:pt x="350915" y="1461214"/>
                  <a:pt x="308644" y="1377045"/>
                  <a:pt x="400645" y="1367557"/>
                </a:cubicBezTo>
                <a:cubicBezTo>
                  <a:pt x="412147" y="1366640"/>
                  <a:pt x="422716" y="1357456"/>
                  <a:pt x="413701" y="1345520"/>
                </a:cubicBezTo>
                <a:cubicBezTo>
                  <a:pt x="382618" y="1303896"/>
                  <a:pt x="420228" y="1306649"/>
                  <a:pt x="442916" y="1301447"/>
                </a:cubicBezTo>
                <a:cubicBezTo>
                  <a:pt x="470270" y="1295021"/>
                  <a:pt x="501352" y="1313384"/>
                  <a:pt x="526840" y="1290735"/>
                </a:cubicBezTo>
                <a:cubicBezTo>
                  <a:pt x="520932" y="1266862"/>
                  <a:pt x="498866" y="1267167"/>
                  <a:pt x="483325" y="1259517"/>
                </a:cubicBezTo>
                <a:cubicBezTo>
                  <a:pt x="437945" y="1237479"/>
                  <a:pt x="400956" y="1211159"/>
                  <a:pt x="398780" y="1153924"/>
                </a:cubicBezTo>
                <a:cubicBezTo>
                  <a:pt x="397228" y="1107708"/>
                  <a:pt x="392254" y="1067003"/>
                  <a:pt x="455041" y="1052922"/>
                </a:cubicBezTo>
                <a:cubicBezTo>
                  <a:pt x="481149" y="1047106"/>
                  <a:pt x="473687" y="1013747"/>
                  <a:pt x="458768" y="997218"/>
                </a:cubicBezTo>
                <a:cubicBezTo>
                  <a:pt x="432038" y="967837"/>
                  <a:pt x="409972" y="928661"/>
                  <a:pt x="363968" y="925907"/>
                </a:cubicBezTo>
                <a:cubicBezTo>
                  <a:pt x="335995" y="924071"/>
                  <a:pt x="314548" y="911826"/>
                  <a:pt x="292481" y="897749"/>
                </a:cubicBezTo>
                <a:cubicBezTo>
                  <a:pt x="276630" y="887646"/>
                  <a:pt x="257670" y="879078"/>
                  <a:pt x="259533" y="857348"/>
                </a:cubicBezTo>
                <a:cubicBezTo>
                  <a:pt x="261399" y="836535"/>
                  <a:pt x="279736" y="827966"/>
                  <a:pt x="298387" y="823681"/>
                </a:cubicBezTo>
                <a:cubicBezTo>
                  <a:pt x="360552" y="809909"/>
                  <a:pt x="418983" y="789708"/>
                  <a:pt x="470893" y="743493"/>
                </a:cubicBezTo>
                <a:cubicBezTo>
                  <a:pt x="436390" y="719007"/>
                  <a:pt x="403444" y="701256"/>
                  <a:pt x="377957" y="676463"/>
                </a:cubicBezTo>
                <a:cubicBezTo>
                  <a:pt x="316415" y="616477"/>
                  <a:pt x="837660" y="427634"/>
                  <a:pt x="863768" y="360299"/>
                </a:cubicBezTo>
                <a:cubicBezTo>
                  <a:pt x="871849" y="339488"/>
                  <a:pt x="899511" y="318064"/>
                  <a:pt x="922515" y="311942"/>
                </a:cubicBezTo>
                <a:cubicBezTo>
                  <a:pt x="1030367" y="283171"/>
                  <a:pt x="1123922" y="218591"/>
                  <a:pt x="1234265" y="194718"/>
                </a:cubicBezTo>
                <a:cubicBezTo>
                  <a:pt x="1338390" y="172070"/>
                  <a:pt x="1440960" y="141768"/>
                  <a:pt x="1555030" y="111776"/>
                </a:cubicBezTo>
                <a:cubicBezTo>
                  <a:pt x="1520063" y="74130"/>
                  <a:pt x="1471575" y="57526"/>
                  <a:pt x="1428216" y="36752"/>
                </a:cubicBezTo>
                <a:close/>
              </a:path>
            </a:pathLst>
          </a:cu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A3B576CA-2C15-395C-6710-F6B47B1CB809}"/>
              </a:ext>
            </a:extLst>
          </p:cNvPr>
          <p:cNvSpPr txBox="1"/>
          <p:nvPr/>
        </p:nvSpPr>
        <p:spPr>
          <a:xfrm>
            <a:off x="8574943" y="4479907"/>
            <a:ext cx="3596802" cy="369332"/>
          </a:xfrm>
          <a:prstGeom prst="rect">
            <a:avLst/>
          </a:prstGeom>
          <a:noFill/>
        </p:spPr>
        <p:txBody>
          <a:bodyPr wrap="square">
            <a:spAutoFit/>
          </a:bodyPr>
          <a:lstStyle/>
          <a:p>
            <a:r>
              <a:rPr lang="en-US" sz="1800" b="1" i="0" dirty="0">
                <a:solidFill>
                  <a:srgbClr val="3D3935"/>
                </a:solidFill>
                <a:effectLst/>
                <a:ea typeface="Open Sans" panose="020B0606030504020204" pitchFamily="34" charset="0"/>
                <a:cs typeface="Open Sans" panose="020B0606030504020204" pitchFamily="34" charset="0"/>
              </a:rPr>
              <a:t>Regent Stephanie D. Nellons-Paige</a:t>
            </a:r>
            <a:r>
              <a:rPr lang="en-US" sz="1800" b="0" i="0" dirty="0">
                <a:solidFill>
                  <a:srgbClr val="3D3935"/>
                </a:solidFill>
                <a:effectLst/>
                <a:ea typeface="Open Sans" panose="020B0606030504020204" pitchFamily="34" charset="0"/>
                <a:cs typeface="Open Sans" panose="020B0606030504020204" pitchFamily="34" charset="0"/>
              </a:rPr>
              <a:t> </a:t>
            </a:r>
            <a:endParaRPr lang="en-US" dirty="0"/>
          </a:p>
        </p:txBody>
      </p:sp>
      <p:sp>
        <p:nvSpPr>
          <p:cNvPr id="17" name="Slide Number Placeholder 1">
            <a:extLst>
              <a:ext uri="{FF2B5EF4-FFF2-40B4-BE49-F238E27FC236}">
                <a16:creationId xmlns:a16="http://schemas.microsoft.com/office/drawing/2014/main" id="{F2F0C460-3E64-E105-AF33-BC7871BCA450}"/>
              </a:ext>
            </a:extLst>
          </p:cNvPr>
          <p:cNvSpPr>
            <a:spLocks noGrp="1"/>
          </p:cNvSpPr>
          <p:nvPr>
            <p:ph type="sldNum" sz="quarter" idx="12"/>
          </p:nvPr>
        </p:nvSpPr>
        <p:spPr>
          <a:xfrm>
            <a:off x="9166656" y="6306922"/>
            <a:ext cx="2743200" cy="365125"/>
          </a:xfrm>
        </p:spPr>
        <p:txBody>
          <a:bodyPr/>
          <a:lstStyle/>
          <a:p>
            <a:fld id="{8F377299-36CD-E049-B4A4-56FC7F2EF3FB}" type="slidenum">
              <a:rPr lang="en-US" sz="1800" b="1" smtClean="0">
                <a:solidFill>
                  <a:schemeClr val="accent1">
                    <a:lumMod val="75000"/>
                  </a:schemeClr>
                </a:solidFill>
              </a:rPr>
              <a:pPr/>
              <a:t>13</a:t>
            </a:fld>
            <a:endParaRPr lang="en-US" sz="1800" b="1" dirty="0">
              <a:solidFill>
                <a:schemeClr val="accent1">
                  <a:lumMod val="75000"/>
                </a:schemeClr>
              </a:solidFill>
            </a:endParaRPr>
          </a:p>
        </p:txBody>
      </p:sp>
      <p:sp>
        <p:nvSpPr>
          <p:cNvPr id="18" name="TextBox 17">
            <a:extLst>
              <a:ext uri="{FF2B5EF4-FFF2-40B4-BE49-F238E27FC236}">
                <a16:creationId xmlns:a16="http://schemas.microsoft.com/office/drawing/2014/main" id="{F468B575-508A-BD70-7E15-3861D86179E3}"/>
              </a:ext>
            </a:extLst>
          </p:cNvPr>
          <p:cNvSpPr txBox="1"/>
          <p:nvPr/>
        </p:nvSpPr>
        <p:spPr>
          <a:xfrm>
            <a:off x="492004" y="4479907"/>
            <a:ext cx="4916575" cy="369332"/>
          </a:xfrm>
          <a:prstGeom prst="rect">
            <a:avLst/>
          </a:prstGeom>
          <a:noFill/>
        </p:spPr>
        <p:txBody>
          <a:bodyPr wrap="square">
            <a:spAutoFit/>
          </a:bodyPr>
          <a:lstStyle/>
          <a:p>
            <a:r>
              <a:rPr lang="en-US" sz="1800" b="1" i="0" dirty="0">
                <a:solidFill>
                  <a:srgbClr val="3D3935"/>
                </a:solidFill>
                <a:effectLst/>
                <a:ea typeface="Open Sans" panose="020B0606030504020204" pitchFamily="34" charset="0"/>
                <a:cs typeface="Open Sans" panose="020B0606030504020204" pitchFamily="34" charset="0"/>
              </a:rPr>
              <a:t>Mark Winchester, Deputy District Director-US SBA</a:t>
            </a:r>
            <a:endParaRPr lang="en-US" dirty="0"/>
          </a:p>
        </p:txBody>
      </p:sp>
    </p:spTree>
    <p:extLst>
      <p:ext uri="{BB962C8B-B14F-4D97-AF65-F5344CB8AC3E}">
        <p14:creationId xmlns:p14="http://schemas.microsoft.com/office/powerpoint/2010/main" val="2447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0D621-51C7-E23F-15D4-897FB0CCBEE6}"/>
              </a:ext>
            </a:extLst>
          </p:cNvPr>
          <p:cNvSpPr>
            <a:spLocks noGrp="1"/>
          </p:cNvSpPr>
          <p:nvPr>
            <p:ph type="ctrTitle"/>
          </p:nvPr>
        </p:nvSpPr>
        <p:spPr>
          <a:xfrm>
            <a:off x="83183" y="4987636"/>
            <a:ext cx="6382272" cy="1200727"/>
          </a:xfrm>
        </p:spPr>
        <p:txBody>
          <a:bodyPr vert="horz" lIns="91440" tIns="45720" rIns="91440" bIns="45720" rtlCol="0" anchor="t">
            <a:noAutofit/>
          </a:bodyPr>
          <a:lstStyle/>
          <a:p>
            <a:r>
              <a:rPr lang="en-US" sz="3200" dirty="0">
                <a:latin typeface="Calibri"/>
                <a:ea typeface="Calibri"/>
                <a:cs typeface="Calibri"/>
              </a:rPr>
              <a:t>FBISD PURCHASING</a:t>
            </a:r>
            <a:br>
              <a:rPr lang="en-US" sz="3200" dirty="0">
                <a:latin typeface="Calibri"/>
                <a:ea typeface="Calibri"/>
                <a:cs typeface="Calibri"/>
              </a:rPr>
            </a:br>
            <a:r>
              <a:rPr lang="en-US" sz="3200" dirty="0">
                <a:latin typeface="Calibri"/>
                <a:ea typeface="Calibri"/>
                <a:cs typeface="Calibri"/>
              </a:rPr>
              <a:t>Doing Business With FBISD Overview</a:t>
            </a:r>
            <a:endParaRPr lang="en-US" sz="3200" dirty="0">
              <a:ea typeface="Calibri"/>
            </a:endParaRPr>
          </a:p>
        </p:txBody>
      </p:sp>
    </p:spTree>
    <p:extLst>
      <p:ext uri="{BB962C8B-B14F-4D97-AF65-F5344CB8AC3E}">
        <p14:creationId xmlns:p14="http://schemas.microsoft.com/office/powerpoint/2010/main" val="40019128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E1B83CB-6DB9-0F96-5D69-D269704C894F}"/>
              </a:ext>
            </a:extLst>
          </p:cNvPr>
          <p:cNvSpPr>
            <a:spLocks noGrp="1"/>
          </p:cNvSpPr>
          <p:nvPr>
            <p:ph type="sldNum" sz="quarter" idx="11"/>
          </p:nvPr>
        </p:nvSpPr>
        <p:spPr/>
        <p:txBody>
          <a:bodyPr/>
          <a:lstStyle/>
          <a:p>
            <a:pPr>
              <a:defRPr/>
            </a:pPr>
            <a:fld id="{0CF0625A-6DA4-2542-A4CE-A3929B575227}" type="slidenum">
              <a:rPr lang="en-US" smtClean="0"/>
              <a:pPr>
                <a:defRPr/>
              </a:pPr>
              <a:t>15</a:t>
            </a:fld>
            <a:endParaRPr lang="en-US"/>
          </a:p>
        </p:txBody>
      </p:sp>
      <p:pic>
        <p:nvPicPr>
          <p:cNvPr id="1026" name="Picture 2">
            <a:extLst>
              <a:ext uri="{FF2B5EF4-FFF2-40B4-BE49-F238E27FC236}">
                <a16:creationId xmlns:a16="http://schemas.microsoft.com/office/drawing/2014/main" id="{5E589FFD-D3C6-99B4-7C1A-EFE89EF0D3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511"/>
            <a:ext cx="12192000" cy="7092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BF6E713-DD4B-4E94-FE22-3B1E48C9F78C}"/>
              </a:ext>
            </a:extLst>
          </p:cNvPr>
          <p:cNvSpPr txBox="1"/>
          <p:nvPr/>
        </p:nvSpPr>
        <p:spPr>
          <a:xfrm>
            <a:off x="3048000" y="3094392"/>
            <a:ext cx="6096000" cy="369332"/>
          </a:xfrm>
          <a:prstGeom prst="rect">
            <a:avLst/>
          </a:prstGeom>
          <a:noFill/>
        </p:spPr>
        <p:txBody>
          <a:bodyPr wrap="square">
            <a:spAutoFit/>
          </a:bodyPr>
          <a:lstStyle/>
          <a:p>
            <a:r>
              <a:rPr lang="en-US" b="0" i="0" dirty="0">
                <a:solidFill>
                  <a:srgbClr val="000000"/>
                </a:solidFill>
                <a:effectLst/>
                <a:latin typeface="Times New Roman" panose="02020603050405020304" pitchFamily="18" charset="0"/>
              </a:rPr>
              <a:t> </a:t>
            </a:r>
            <a:endParaRPr lang="en-US" dirty="0"/>
          </a:p>
        </p:txBody>
      </p:sp>
      <p:sp>
        <p:nvSpPr>
          <p:cNvPr id="10" name="TextBox 9">
            <a:extLst>
              <a:ext uri="{FF2B5EF4-FFF2-40B4-BE49-F238E27FC236}">
                <a16:creationId xmlns:a16="http://schemas.microsoft.com/office/drawing/2014/main" id="{4BAF02AE-21BD-AE17-C147-4F168FA75AF3}"/>
              </a:ext>
            </a:extLst>
          </p:cNvPr>
          <p:cNvSpPr txBox="1"/>
          <p:nvPr/>
        </p:nvSpPr>
        <p:spPr>
          <a:xfrm>
            <a:off x="1142420" y="1087165"/>
            <a:ext cx="8925812" cy="1200329"/>
          </a:xfrm>
          <a:prstGeom prst="rect">
            <a:avLst/>
          </a:prstGeom>
          <a:noFill/>
        </p:spPr>
        <p:txBody>
          <a:bodyPr wrap="square">
            <a:spAutoFit/>
          </a:bodyPr>
          <a:lstStyle/>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The District makes purchases within relevant </a:t>
            </a:r>
            <a:r>
              <a:rPr lang="en-US" sz="1800" b="0" i="0" u="sng" dirty="0">
                <a:solidFill>
                  <a:srgbClr val="0000FF"/>
                </a:solidFill>
                <a:effectLst/>
                <a:latin typeface="Calibri" panose="020F0502020204030204" pitchFamily="34" charset="0"/>
              </a:rPr>
              <a:t>statutes</a:t>
            </a:r>
            <a:r>
              <a:rPr lang="en-US" sz="1800" b="0" i="0" u="none" strike="noStrike" dirty="0">
                <a:solidFill>
                  <a:srgbClr val="000000"/>
                </a:solidFill>
                <a:effectLst/>
                <a:latin typeface="Calibri" panose="020F0502020204030204" pitchFamily="34" charset="0"/>
              </a:rPr>
              <a:t> and </a:t>
            </a:r>
            <a:r>
              <a:rPr lang="en-US" sz="1800" b="0" i="0" u="sng" dirty="0">
                <a:solidFill>
                  <a:srgbClr val="0000FF"/>
                </a:solidFill>
                <a:effectLst/>
                <a:latin typeface="Calibri" panose="020F0502020204030204" pitchFamily="34" charset="0"/>
              </a:rPr>
              <a:t>policies:</a:t>
            </a:r>
            <a:r>
              <a:rPr lang="en-US" sz="1800" b="0" i="0" dirty="0">
                <a:solidFill>
                  <a:srgbClr val="0000FF"/>
                </a:solidFill>
                <a:effectLst/>
                <a:latin typeface="Calibri" panose="020F0502020204030204" pitchFamily="34" charset="0"/>
              </a:rPr>
              <a:t> </a:t>
            </a:r>
            <a:r>
              <a:rPr lang="en-US" sz="1800" b="0" i="0" u="none" strike="noStrike" dirty="0">
                <a:solidFill>
                  <a:srgbClr val="000000"/>
                </a:solidFill>
                <a:effectLst/>
                <a:latin typeface="Calibri" panose="020F0502020204030204" pitchFamily="34" charset="0"/>
              </a:rPr>
              <a:t>State Statute requirements are primarily found in the Texas Education Code</a:t>
            </a:r>
            <a:r>
              <a:rPr lang="en-US" dirty="0">
                <a:solidFill>
                  <a:srgbClr val="000000"/>
                </a:solidFill>
                <a:latin typeface="Calibri" panose="020F0502020204030204" pitchFamily="34" charset="0"/>
              </a:rPr>
              <a:t> </a:t>
            </a:r>
            <a:r>
              <a:rPr lang="en-US" sz="1800" b="0" i="0" u="none" strike="noStrike" dirty="0">
                <a:solidFill>
                  <a:srgbClr val="000000"/>
                </a:solidFill>
                <a:effectLst/>
                <a:latin typeface="Calibri" panose="020F0502020204030204" pitchFamily="34" charset="0"/>
              </a:rPr>
              <a:t>44.031</a:t>
            </a:r>
            <a:r>
              <a:rPr lang="en-US" sz="1800" b="0" i="0" dirty="0">
                <a:solidFill>
                  <a:srgbClr val="000000"/>
                </a:solidFill>
                <a:effectLst/>
                <a:latin typeface="Calibri" panose="020F0502020204030204" pitchFamily="34" charset="0"/>
              </a:rPr>
              <a:t>​, Texas Government Code 2254 and 2269 </a:t>
            </a:r>
          </a:p>
          <a:p>
            <a:pPr algn="l" rtl="0" fontAlgn="base">
              <a:buFont typeface="Arial" panose="020B0604020202020204" pitchFamily="34" charset="0"/>
              <a:buChar char="•"/>
            </a:pPr>
            <a:endParaRPr lang="en-US" b="0" i="0" dirty="0">
              <a:solidFill>
                <a:srgbClr val="000000"/>
              </a:solidFill>
              <a:effectLst/>
              <a:latin typeface="Arial" panose="020B0604020202020204" pitchFamily="34" charset="0"/>
            </a:endParaRPr>
          </a:p>
        </p:txBody>
      </p:sp>
      <p:sp>
        <p:nvSpPr>
          <p:cNvPr id="12" name="TextBox 11">
            <a:extLst>
              <a:ext uri="{FF2B5EF4-FFF2-40B4-BE49-F238E27FC236}">
                <a16:creationId xmlns:a16="http://schemas.microsoft.com/office/drawing/2014/main" id="{52D98561-B634-5C0D-A31F-CCBA75BBFE7C}"/>
              </a:ext>
            </a:extLst>
          </p:cNvPr>
          <p:cNvSpPr txBox="1"/>
          <p:nvPr/>
        </p:nvSpPr>
        <p:spPr>
          <a:xfrm>
            <a:off x="1142418" y="2100109"/>
            <a:ext cx="8150942" cy="646331"/>
          </a:xfrm>
          <a:prstGeom prst="rect">
            <a:avLst/>
          </a:prstGeom>
          <a:noFill/>
        </p:spPr>
        <p:txBody>
          <a:bodyPr wrap="square">
            <a:spAutoFit/>
          </a:bodyPr>
          <a:lstStyle/>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District policies related to purchasing</a:t>
            </a:r>
            <a:r>
              <a:rPr lang="en-US" sz="1800" b="0" i="0" u="none" strike="noStrike" dirty="0">
                <a:effectLst/>
                <a:latin typeface="Calibri" panose="020F0502020204030204" pitchFamily="34" charset="0"/>
              </a:rPr>
              <a:t> (</a:t>
            </a:r>
            <a:r>
              <a:rPr lang="en-US" sz="1800" b="0" i="0" u="sng" strike="noStrike" dirty="0">
                <a:solidFill>
                  <a:srgbClr val="205178"/>
                </a:solidFill>
                <a:effectLst/>
                <a:latin typeface="Calibri" panose="020F0502020204030204" pitchFamily="34" charset="0"/>
                <a:hlinkClick r:id="rId4">
                  <a:extLst>
                    <a:ext uri="{A12FA001-AC4F-418D-AE19-62706E023703}">
                      <ahyp:hlinkClr xmlns:ahyp="http://schemas.microsoft.com/office/drawing/2018/hyperlinkcolor" val="tx"/>
                    </a:ext>
                  </a:extLst>
                </a:hlinkClick>
              </a:rPr>
              <a:t>CH (Local)</a:t>
            </a:r>
            <a:r>
              <a:rPr lang="en-US" sz="1800" b="0" i="0" u="sng" strike="noStrike" dirty="0">
                <a:effectLst/>
                <a:latin typeface="Calibri" panose="020F0502020204030204" pitchFamily="34" charset="0"/>
                <a:hlinkClick r:id="rId4">
                  <a:extLst>
                    <a:ext uri="{A12FA001-AC4F-418D-AE19-62706E023703}">
                      <ahyp:hlinkClr xmlns:ahyp="http://schemas.microsoft.com/office/drawing/2018/hyperlinkcolor" val="tx"/>
                    </a:ext>
                  </a:extLst>
                </a:hlinkClick>
              </a:rPr>
              <a:t> </a:t>
            </a:r>
            <a:r>
              <a:rPr lang="en-US" sz="1800" b="0" i="0" u="none" strike="noStrike" dirty="0">
                <a:effectLst/>
                <a:latin typeface="Calibri" panose="020F0502020204030204" pitchFamily="34" charset="0"/>
              </a:rPr>
              <a:t>&amp; </a:t>
            </a:r>
            <a:r>
              <a:rPr lang="en-US" sz="1800" b="0" i="0" u="sng" strike="noStrike" dirty="0">
                <a:solidFill>
                  <a:srgbClr val="205178"/>
                </a:solidFill>
                <a:effectLst/>
                <a:latin typeface="Calibri" panose="020F0502020204030204" pitchFamily="34" charset="0"/>
                <a:hlinkClick r:id="rId5">
                  <a:extLst>
                    <a:ext uri="{A12FA001-AC4F-418D-AE19-62706E023703}">
                      <ahyp:hlinkClr xmlns:ahyp="http://schemas.microsoft.com/office/drawing/2018/hyperlinkcolor" val="tx"/>
                    </a:ext>
                  </a:extLst>
                </a:hlinkClick>
              </a:rPr>
              <a:t>CH (Legal)</a:t>
            </a:r>
            <a:r>
              <a:rPr lang="en-US" sz="1800" b="0" i="0" u="sng" strike="noStrike" dirty="0">
                <a:effectLst/>
                <a:latin typeface="Calibri" panose="020F0502020204030204" pitchFamily="34" charset="0"/>
                <a:hlinkClick r:id="rId5">
                  <a:extLst>
                    <a:ext uri="{A12FA001-AC4F-418D-AE19-62706E023703}">
                      <ahyp:hlinkClr xmlns:ahyp="http://schemas.microsoft.com/office/drawing/2018/hyperlinkcolor" val="tx"/>
                    </a:ext>
                  </a:extLst>
                </a:hlinkClick>
              </a:rPr>
              <a:t> </a:t>
            </a:r>
            <a:r>
              <a:rPr lang="en-US" sz="1800" b="0" i="0" u="none" strike="noStrike" dirty="0">
                <a:solidFill>
                  <a:srgbClr val="0000FF"/>
                </a:solidFill>
                <a:effectLst/>
                <a:latin typeface="Calibri" panose="020F0502020204030204" pitchFamily="34" charset="0"/>
              </a:rPr>
              <a:t> </a:t>
            </a:r>
            <a:r>
              <a:rPr lang="en-US" sz="1800" b="0" i="0" u="none" strike="noStrike" dirty="0">
                <a:solidFill>
                  <a:srgbClr val="000000"/>
                </a:solidFill>
                <a:effectLst/>
                <a:latin typeface="Calibri" panose="020F0502020204030204" pitchFamily="34" charset="0"/>
              </a:rPr>
              <a:t>Purchasing and Acquisition district policies can be accessed through the District website. </a:t>
            </a:r>
            <a:r>
              <a:rPr lang="en-US" sz="1800"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p:txBody>
      </p:sp>
      <p:sp>
        <p:nvSpPr>
          <p:cNvPr id="14" name="TextBox 13">
            <a:extLst>
              <a:ext uri="{FF2B5EF4-FFF2-40B4-BE49-F238E27FC236}">
                <a16:creationId xmlns:a16="http://schemas.microsoft.com/office/drawing/2014/main" id="{263C613E-C9D7-725F-E5DD-DF7C8A554973}"/>
              </a:ext>
            </a:extLst>
          </p:cNvPr>
          <p:cNvSpPr txBox="1"/>
          <p:nvPr/>
        </p:nvSpPr>
        <p:spPr>
          <a:xfrm>
            <a:off x="1142418" y="2915508"/>
            <a:ext cx="10314039" cy="3693319"/>
          </a:xfrm>
          <a:prstGeom prst="rect">
            <a:avLst/>
          </a:prstGeom>
          <a:noFill/>
        </p:spPr>
        <p:txBody>
          <a:bodyPr wrap="square">
            <a:spAutoFit/>
          </a:bodyPr>
          <a:lstStyle/>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Individual campuses and departments are not separate legal entities</a:t>
            </a:r>
            <a:r>
              <a:rPr lang="en-US" sz="1800"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r>
              <a:rPr lang="en-US" sz="1800"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US" sz="1800" i="0" u="none" strike="noStrike" dirty="0">
                <a:solidFill>
                  <a:srgbClr val="000000"/>
                </a:solidFill>
                <a:effectLst/>
                <a:latin typeface="Calibri" panose="020F0502020204030204" pitchFamily="34" charset="0"/>
              </a:rPr>
              <a:t>When determining what sort of competitive process will be required for the purchase of goods or services, the entire District's purchases are considered by the aggregate</a:t>
            </a:r>
            <a:r>
              <a:rPr lang="en-US" sz="1800" i="0" dirty="0">
                <a:solidFill>
                  <a:srgbClr val="000000"/>
                </a:solidFill>
                <a:effectLst/>
                <a:latin typeface="Calibri" panose="020F0502020204030204" pitchFamily="34" charset="0"/>
              </a:rPr>
              <a:t>​</a:t>
            </a:r>
            <a:endParaRPr lang="en-US" i="0" dirty="0">
              <a:solidFill>
                <a:srgbClr val="000000"/>
              </a:solidFill>
              <a:effectLst/>
              <a:latin typeface="Arial" panose="020B0604020202020204" pitchFamily="34" charset="0"/>
            </a:endParaRPr>
          </a:p>
          <a:p>
            <a:pPr algn="l" rtl="0" fontAlgn="base"/>
            <a:r>
              <a:rPr lang="en-US" sz="1800"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While working within these statutes and policies, the District’s objective is to purchase the best products, materials, and services considered the </a:t>
            </a:r>
            <a:r>
              <a:rPr lang="en-US" sz="1800" b="1" i="0" u="none" strike="noStrike" dirty="0">
                <a:solidFill>
                  <a:srgbClr val="000000"/>
                </a:solidFill>
                <a:effectLst/>
                <a:latin typeface="Calibri" panose="020F0502020204030204" pitchFamily="34" charset="0"/>
              </a:rPr>
              <a:t>Overall Best Value</a:t>
            </a:r>
            <a:r>
              <a:rPr lang="en-US" sz="1800" b="0" i="0" u="none" strike="noStrike" dirty="0">
                <a:solidFill>
                  <a:srgbClr val="000000"/>
                </a:solidFill>
                <a:effectLst/>
                <a:latin typeface="Calibri" panose="020F0502020204030204" pitchFamily="34" charset="0"/>
              </a:rPr>
              <a:t>.</a:t>
            </a:r>
            <a:r>
              <a:rPr lang="en-US" sz="1800"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effectLst/>
                <a:latin typeface="Calibri" panose="020F0502020204030204" pitchFamily="34" charset="0"/>
              </a:rPr>
              <a:t>Cooperative Purchasing Agreements and/or Central Texas Purchasing Alliance (CTPA) - </a:t>
            </a:r>
            <a:r>
              <a:rPr lang="en-US" sz="1800" b="0" i="0" u="none" strike="noStrike" dirty="0">
                <a:solidFill>
                  <a:srgbClr val="000000"/>
                </a:solidFill>
                <a:effectLst/>
                <a:latin typeface="Calibri" panose="020F0502020204030204" pitchFamily="34" charset="0"/>
              </a:rPr>
              <a:t>FBISD gives preference to the use of FBISD awarded vendors.</a:t>
            </a:r>
            <a:r>
              <a:rPr lang="en-US" sz="1800" b="0" i="0" dirty="0">
                <a:solidFill>
                  <a:srgbClr val="000000"/>
                </a:solidFill>
                <a:effectLst/>
                <a:latin typeface="Calibri" panose="020F0502020204030204" pitchFamily="34" charset="0"/>
              </a:rPr>
              <a:t>​</a:t>
            </a:r>
            <a:r>
              <a:rPr lang="en-US" dirty="0">
                <a:solidFill>
                  <a:srgbClr val="000000"/>
                </a:solidFill>
                <a:latin typeface="Arial" panose="020B0604020202020204" pitchFamily="34" charset="0"/>
              </a:rPr>
              <a:t> </a:t>
            </a:r>
            <a:r>
              <a:rPr lang="en-US" sz="1800" b="0" i="0" u="none" strike="noStrike" dirty="0">
                <a:solidFill>
                  <a:srgbClr val="000000"/>
                </a:solidFill>
                <a:effectLst/>
                <a:latin typeface="Calibri" panose="020F0502020204030204" pitchFamily="34" charset="0"/>
              </a:rPr>
              <a:t>The District only utilizes Cooperative purchasing programs such as the </a:t>
            </a:r>
            <a:r>
              <a:rPr lang="en-US" sz="1800" b="0" i="0" u="none" strike="noStrike" dirty="0" err="1">
                <a:solidFill>
                  <a:srgbClr val="000000"/>
                </a:solidFill>
                <a:effectLst/>
                <a:latin typeface="Calibri" panose="020F0502020204030204" pitchFamily="34" charset="0"/>
              </a:rPr>
              <a:t>BuyBoard</a:t>
            </a:r>
            <a:r>
              <a:rPr lang="en-US" sz="1800" b="0" i="0" u="none" strike="noStrike" dirty="0">
                <a:solidFill>
                  <a:srgbClr val="000000"/>
                </a:solidFill>
                <a:effectLst/>
                <a:latin typeface="Calibri" panose="020F0502020204030204" pitchFamily="34" charset="0"/>
              </a:rPr>
              <a:t>, Choice Partners and DIR and/or shared resources, including contracting opportunities with CTPA member districts when it offers the Best value to the District. </a:t>
            </a:r>
            <a:r>
              <a:rPr lang="en-US" sz="1800" b="0" i="0" u="none" strike="noStrike" dirty="0">
                <a:solidFill>
                  <a:srgbClr val="FF0000"/>
                </a:solidFill>
                <a:effectLst/>
                <a:latin typeface="Calibri" panose="020F0502020204030204" pitchFamily="34" charset="0"/>
              </a:rPr>
              <a:t>Vendors are encouraged to respond to the solicitation published by FBISD to be awarded. </a:t>
            </a:r>
            <a:r>
              <a:rPr lang="en-US" sz="1800" b="0" i="0" dirty="0">
                <a:solidFill>
                  <a:srgbClr val="FF0000"/>
                </a:solidFill>
                <a:effectLst/>
                <a:latin typeface="Calibri" panose="020F0502020204030204" pitchFamily="34" charset="0"/>
              </a:rPr>
              <a:t>​</a:t>
            </a:r>
            <a:endParaRPr lang="en-US" b="0" i="0" dirty="0">
              <a:solidFill>
                <a:srgbClr val="FF0000"/>
              </a:solidFill>
              <a:effectLst/>
              <a:latin typeface="Segoe UI" panose="020B0502040204020203" pitchFamily="34" charset="0"/>
            </a:endParaRPr>
          </a:p>
        </p:txBody>
      </p:sp>
      <p:sp>
        <p:nvSpPr>
          <p:cNvPr id="16" name="TextBox 15">
            <a:extLst>
              <a:ext uri="{FF2B5EF4-FFF2-40B4-BE49-F238E27FC236}">
                <a16:creationId xmlns:a16="http://schemas.microsoft.com/office/drawing/2014/main" id="{7A8E7980-0FF0-75BE-0548-5FF876AF421A}"/>
              </a:ext>
            </a:extLst>
          </p:cNvPr>
          <p:cNvSpPr txBox="1"/>
          <p:nvPr/>
        </p:nvSpPr>
        <p:spPr>
          <a:xfrm>
            <a:off x="3197360" y="141522"/>
            <a:ext cx="6096000" cy="523220"/>
          </a:xfrm>
          <a:prstGeom prst="rect">
            <a:avLst/>
          </a:prstGeom>
          <a:noFill/>
        </p:spPr>
        <p:txBody>
          <a:bodyPr wrap="square">
            <a:spAutoFit/>
          </a:bodyPr>
          <a:lstStyle/>
          <a:p>
            <a:r>
              <a:rPr lang="en-US" sz="2800" b="1" i="0" dirty="0">
                <a:solidFill>
                  <a:srgbClr val="FFFFFF"/>
                </a:solidFill>
                <a:effectLst/>
                <a:latin typeface="Calibri" panose="020F0502020204030204" pitchFamily="34" charset="0"/>
              </a:rPr>
              <a:t>PURCHASING PROCESS – WHY WE BID</a:t>
            </a:r>
            <a:endParaRPr lang="en-US" sz="2800" dirty="0"/>
          </a:p>
        </p:txBody>
      </p:sp>
    </p:spTree>
    <p:extLst>
      <p:ext uri="{BB962C8B-B14F-4D97-AF65-F5344CB8AC3E}">
        <p14:creationId xmlns:p14="http://schemas.microsoft.com/office/powerpoint/2010/main" val="515515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81286-548A-9665-BFA7-0C7D78C95211}"/>
              </a:ext>
            </a:extLst>
          </p:cNvPr>
          <p:cNvSpPr>
            <a:spLocks noGrp="1"/>
          </p:cNvSpPr>
          <p:nvPr>
            <p:ph type="title"/>
          </p:nvPr>
        </p:nvSpPr>
        <p:spPr>
          <a:xfrm>
            <a:off x="1032028" y="967666"/>
            <a:ext cx="9718829" cy="5282214"/>
          </a:xfrm>
        </p:spPr>
        <p:txBody>
          <a:bodyPr/>
          <a:lstStyle/>
          <a:p>
            <a:pPr marL="342900" marR="0" lvl="0" indent="-342900" defTabSz="914400" rtl="0" eaLnBrk="1" fontAlgn="base" latinLnBrk="0" hangingPunct="1">
              <a:lnSpc>
                <a:spcPct val="80000"/>
              </a:lnSpc>
              <a:spcBef>
                <a:spcPct val="20000"/>
              </a:spcBef>
              <a:spcAft>
                <a:spcPts val="600"/>
              </a:spcAft>
              <a:tabLst/>
              <a:defRPr/>
            </a:pPr>
            <a:r>
              <a:rPr kumimoji="0" lang="en-US" altLang="en-US" sz="2000" i="0" u="none" strike="noStrike" kern="1200" cap="none" spc="0" normalizeH="0" baseline="0" noProof="0" dirty="0">
                <a:ln>
                  <a:noFill/>
                </a:ln>
                <a:effectLst/>
                <a:uLnTx/>
                <a:uFillTx/>
                <a:latin typeface="+mn-lt"/>
                <a:ea typeface="+mn-ea"/>
                <a:cs typeface="+mn-cs"/>
              </a:rPr>
              <a:t>The District </a:t>
            </a:r>
            <a:r>
              <a:rPr lang="en-US" altLang="en-US" sz="2000" b="1" u="sng" dirty="0">
                <a:latin typeface="+mn-lt"/>
                <a:ea typeface="+mn-ea"/>
                <a:cs typeface="+mn-cs"/>
              </a:rPr>
              <a:t>DOES NOT</a:t>
            </a:r>
            <a:r>
              <a:rPr kumimoji="0" lang="en-US" altLang="en-US" sz="2000" b="1" i="0" strike="noStrike" kern="1200" cap="none" spc="0" normalizeH="0" baseline="0" noProof="0" dirty="0">
                <a:ln>
                  <a:noFill/>
                </a:ln>
                <a:effectLst/>
                <a:uLnTx/>
                <a:uFillTx/>
                <a:latin typeface="+mn-lt"/>
                <a:ea typeface="+mn-ea"/>
                <a:cs typeface="+mn-cs"/>
              </a:rPr>
              <a:t> </a:t>
            </a:r>
            <a:r>
              <a:rPr kumimoji="0" lang="en-US" altLang="en-US" sz="2000" i="0" u="none" strike="noStrike" kern="1200" cap="none" spc="0" normalizeH="0" baseline="0" noProof="0" dirty="0">
                <a:ln>
                  <a:noFill/>
                </a:ln>
                <a:effectLst/>
                <a:uLnTx/>
                <a:uFillTx/>
                <a:latin typeface="+mn-lt"/>
                <a:ea typeface="+mn-ea"/>
                <a:cs typeface="+mn-cs"/>
              </a:rPr>
              <a:t>award the low bidder/low</a:t>
            </a:r>
            <a:r>
              <a:rPr lang="en-US" altLang="en-US" sz="2000" dirty="0">
                <a:latin typeface="+mn-lt"/>
                <a:ea typeface="+mn-ea"/>
                <a:cs typeface="+mn-cs"/>
              </a:rPr>
              <a:t> price</a:t>
            </a:r>
            <a:r>
              <a:rPr kumimoji="0" lang="en-US" altLang="en-US" sz="2000" i="0" u="none" strike="noStrike" kern="1200" cap="none" spc="0" normalizeH="0" baseline="0" noProof="0" dirty="0">
                <a:ln>
                  <a:noFill/>
                </a:ln>
                <a:effectLst/>
                <a:uLnTx/>
                <a:uFillTx/>
                <a:latin typeface="+mn-lt"/>
                <a:ea typeface="+mn-ea"/>
                <a:cs typeface="+mn-cs"/>
              </a:rPr>
              <a:t>.</a:t>
            </a:r>
            <a:br>
              <a:rPr lang="en-US" altLang="en-US" sz="2000" dirty="0">
                <a:latin typeface="+mn-lt"/>
                <a:ea typeface="+mn-ea"/>
                <a:cs typeface="+mn-cs"/>
              </a:rPr>
            </a:br>
            <a:br>
              <a:rPr lang="en-US" altLang="en-US" sz="2000" dirty="0">
                <a:latin typeface="+mn-lt"/>
                <a:ea typeface="+mn-ea"/>
                <a:cs typeface="+mn-cs"/>
              </a:rPr>
            </a:br>
            <a:r>
              <a:rPr kumimoji="0" lang="en-US" altLang="en-US" sz="2000" i="0" u="none" strike="noStrike" kern="1200" cap="none" spc="0" normalizeH="0" baseline="0" noProof="0" dirty="0">
                <a:ln>
                  <a:noFill/>
                </a:ln>
                <a:effectLst/>
                <a:uLnTx/>
                <a:uFillTx/>
                <a:latin typeface="+mn-lt"/>
                <a:ea typeface="+mn-ea"/>
                <a:cs typeface="+mn-cs"/>
              </a:rPr>
              <a:t>FBISD awards the </a:t>
            </a:r>
            <a:r>
              <a:rPr kumimoji="0" lang="en-US" altLang="en-US" sz="2000" b="1" i="0" u="none" strike="noStrike" kern="1200" cap="none" spc="0" normalizeH="0" baseline="0" noProof="0" dirty="0">
                <a:ln>
                  <a:noFill/>
                </a:ln>
                <a:effectLst/>
                <a:uLnTx/>
                <a:uFillTx/>
                <a:latin typeface="+mn-lt"/>
                <a:ea typeface="+mn-ea"/>
                <a:cs typeface="+mn-cs"/>
              </a:rPr>
              <a:t>Overall Best Value</a:t>
            </a:r>
            <a:r>
              <a:rPr kumimoji="0" lang="en-US" altLang="en-US" sz="2000" i="0" u="none" strike="noStrike" kern="1200" cap="none" spc="0" normalizeH="0" baseline="0" noProof="0" dirty="0">
                <a:ln>
                  <a:noFill/>
                </a:ln>
                <a:effectLst/>
                <a:uLnTx/>
                <a:uFillTx/>
                <a:latin typeface="+mn-lt"/>
                <a:ea typeface="+mn-ea"/>
                <a:cs typeface="+mn-cs"/>
              </a:rPr>
              <a:t>, based on the information provided in the vendors </a:t>
            </a:r>
            <a:r>
              <a:rPr lang="en-US" altLang="en-US" sz="2000" dirty="0">
                <a:latin typeface="+mn-lt"/>
                <a:ea typeface="+mn-ea"/>
                <a:cs typeface="+mn-cs"/>
              </a:rPr>
              <a:t>p</a:t>
            </a:r>
            <a:r>
              <a:rPr kumimoji="0" lang="en-US" altLang="en-US" sz="2000" i="0" u="none" strike="noStrike" kern="1200" cap="none" spc="0" normalizeH="0" baseline="0" noProof="0" dirty="0" err="1">
                <a:ln>
                  <a:noFill/>
                </a:ln>
                <a:effectLst/>
                <a:uLnTx/>
                <a:uFillTx/>
                <a:latin typeface="+mn-lt"/>
                <a:ea typeface="+mn-ea"/>
                <a:cs typeface="+mn-cs"/>
              </a:rPr>
              <a:t>roposal</a:t>
            </a:r>
            <a:r>
              <a:rPr kumimoji="0" lang="en-US" altLang="en-US" sz="2000" i="0" u="none" strike="noStrike" kern="1200" cap="none" spc="0" normalizeH="0" baseline="0" noProof="0" dirty="0">
                <a:ln>
                  <a:noFill/>
                </a:ln>
                <a:effectLst/>
                <a:uLnTx/>
                <a:uFillTx/>
                <a:latin typeface="+mn-lt"/>
                <a:ea typeface="+mn-ea"/>
                <a:cs typeface="+mn-cs"/>
              </a:rPr>
              <a:t>.</a:t>
            </a:r>
            <a:br>
              <a:rPr kumimoji="0" lang="en-US" altLang="en-US" sz="2000" i="0" u="none" strike="noStrike" kern="1200" cap="none" spc="0" normalizeH="0" baseline="0" noProof="0" dirty="0">
                <a:ln>
                  <a:noFill/>
                </a:ln>
                <a:effectLst/>
                <a:uLnTx/>
                <a:uFillTx/>
                <a:latin typeface="+mn-lt"/>
                <a:ea typeface="+mn-ea"/>
                <a:cs typeface="+mn-cs"/>
              </a:rPr>
            </a:br>
            <a:br>
              <a:rPr kumimoji="0" lang="en-US" altLang="en-US" sz="2000" i="0" u="none" strike="noStrike" kern="1200" cap="none" spc="0" normalizeH="0" baseline="0" noProof="0" dirty="0">
                <a:ln>
                  <a:noFill/>
                </a:ln>
                <a:effectLst/>
                <a:uLnTx/>
                <a:uFillTx/>
                <a:latin typeface="+mn-lt"/>
                <a:ea typeface="+mn-ea"/>
                <a:cs typeface="+mn-cs"/>
              </a:rPr>
            </a:br>
            <a:r>
              <a:rPr kumimoji="0" lang="en-US" altLang="en-US" sz="2000" i="0" u="none" strike="noStrike" kern="1200" cap="none" spc="0" normalizeH="0" baseline="0" noProof="0" dirty="0">
                <a:ln>
                  <a:noFill/>
                </a:ln>
                <a:effectLst/>
                <a:uLnTx/>
                <a:uFillTx/>
                <a:latin typeface="+mn-lt"/>
                <a:ea typeface="+mn-ea"/>
                <a:cs typeface="+mn-cs"/>
              </a:rPr>
              <a:t>In awarding a contract, the District shall consider: </a:t>
            </a:r>
            <a:br>
              <a:rPr kumimoji="0" lang="en-US" altLang="en-US" sz="2000" i="0" u="none" strike="noStrike" kern="1200" cap="none" spc="0" normalizeH="0" baseline="0" noProof="0" dirty="0">
                <a:ln>
                  <a:noFill/>
                </a:ln>
                <a:effectLst/>
                <a:uLnTx/>
                <a:uFillTx/>
                <a:latin typeface="+mn-lt"/>
                <a:ea typeface="+mn-ea"/>
                <a:cs typeface="+mn-cs"/>
              </a:rPr>
            </a:br>
            <a:br>
              <a:rPr lang="en-US" altLang="en-US" sz="1400" dirty="0">
                <a:latin typeface="+mn-lt"/>
                <a:ea typeface="+mn-ea"/>
                <a:cs typeface="+mn-cs"/>
              </a:rPr>
            </a:br>
            <a:br>
              <a:rPr kumimoji="0" lang="en-US" altLang="en-US" sz="1600" i="0" u="none" strike="noStrike" kern="1200" cap="none" spc="0" normalizeH="0" baseline="0" noProof="0" dirty="0">
                <a:ln>
                  <a:noFill/>
                </a:ln>
                <a:effectLst/>
                <a:uLnTx/>
                <a:uFillTx/>
                <a:latin typeface="+mn-lt"/>
                <a:ea typeface="+mn-ea"/>
                <a:cs typeface="+mn-cs"/>
              </a:rPr>
            </a:br>
            <a:r>
              <a:rPr kumimoji="0" lang="en-US" altLang="en-US" sz="1700" i="0" u="none" strike="noStrike" kern="1200" cap="none" spc="0" normalizeH="0" baseline="0" noProof="0" dirty="0">
                <a:ln>
                  <a:noFill/>
                </a:ln>
                <a:effectLst/>
                <a:uLnTx/>
                <a:uFillTx/>
                <a:latin typeface="+mn-lt"/>
                <a:ea typeface="+mn-ea"/>
                <a:cs typeface="+mn-cs"/>
              </a:rPr>
              <a:t>1.	the purchase price.</a:t>
            </a:r>
            <a:br>
              <a:rPr kumimoji="0" lang="en-US" altLang="en-US" sz="1700" i="0" u="none" strike="noStrike" kern="1200" cap="none" spc="0" normalizeH="0" baseline="0" noProof="0" dirty="0">
                <a:ln>
                  <a:noFill/>
                </a:ln>
                <a:effectLst/>
                <a:uLnTx/>
                <a:uFillTx/>
                <a:latin typeface="+mn-lt"/>
                <a:ea typeface="+mn-ea"/>
                <a:cs typeface="+mn-cs"/>
              </a:rPr>
            </a:br>
            <a:br>
              <a:rPr kumimoji="0" lang="en-US" altLang="en-US" sz="1700" i="0" u="none" strike="noStrike" kern="1200" cap="none" spc="0" normalizeH="0" baseline="0" noProof="0" dirty="0">
                <a:ln>
                  <a:noFill/>
                </a:ln>
                <a:effectLst/>
                <a:uLnTx/>
                <a:uFillTx/>
                <a:latin typeface="+mn-lt"/>
                <a:ea typeface="+mn-ea"/>
                <a:cs typeface="+mn-cs"/>
              </a:rPr>
            </a:br>
            <a:r>
              <a:rPr kumimoji="0" lang="en-US" altLang="en-US" sz="1700" i="0" u="none" strike="noStrike" kern="1200" cap="none" spc="0" normalizeH="0" baseline="0" noProof="0" dirty="0">
                <a:ln>
                  <a:noFill/>
                </a:ln>
                <a:effectLst/>
                <a:uLnTx/>
                <a:uFillTx/>
                <a:latin typeface="+mn-lt"/>
                <a:ea typeface="+mn-ea"/>
                <a:cs typeface="+mn-cs"/>
              </a:rPr>
              <a:t>2.	the reputation of the vendor and of the vendor’s goods or services</a:t>
            </a:r>
            <a:br>
              <a:rPr kumimoji="0" lang="en-US" altLang="en-US" sz="1700" i="0" u="none" strike="noStrike" kern="1200" cap="none" spc="0" normalizeH="0" baseline="0" noProof="0" dirty="0">
                <a:ln>
                  <a:noFill/>
                </a:ln>
                <a:effectLst/>
                <a:uLnTx/>
                <a:uFillTx/>
                <a:latin typeface="+mn-lt"/>
                <a:ea typeface="+mn-ea"/>
                <a:cs typeface="+mn-cs"/>
              </a:rPr>
            </a:br>
            <a:br>
              <a:rPr kumimoji="0" lang="en-US" altLang="en-US" sz="1700" i="0" u="none" strike="noStrike" kern="1200" cap="none" spc="0" normalizeH="0" baseline="0" noProof="0" dirty="0">
                <a:ln>
                  <a:noFill/>
                </a:ln>
                <a:effectLst/>
                <a:uLnTx/>
                <a:uFillTx/>
                <a:latin typeface="+mn-lt"/>
                <a:ea typeface="+mn-ea"/>
                <a:cs typeface="+mn-cs"/>
              </a:rPr>
            </a:br>
            <a:r>
              <a:rPr kumimoji="0" lang="en-US" altLang="en-US" sz="1700" i="0" u="none" strike="noStrike" kern="1200" cap="none" spc="0" normalizeH="0" baseline="0" noProof="0" dirty="0">
                <a:ln>
                  <a:noFill/>
                </a:ln>
                <a:effectLst/>
                <a:uLnTx/>
                <a:uFillTx/>
                <a:latin typeface="+mn-lt"/>
                <a:ea typeface="+mn-ea"/>
                <a:cs typeface="+mn-cs"/>
              </a:rPr>
              <a:t>3.	the quality of the vendor’s goods or services.</a:t>
            </a:r>
            <a:br>
              <a:rPr kumimoji="0" lang="en-US" altLang="en-US" sz="1700" i="0" u="none" strike="noStrike" kern="1200" cap="none" spc="0" normalizeH="0" baseline="0" noProof="0" dirty="0">
                <a:ln>
                  <a:noFill/>
                </a:ln>
                <a:effectLst/>
                <a:uLnTx/>
                <a:uFillTx/>
                <a:latin typeface="+mn-lt"/>
                <a:ea typeface="+mn-ea"/>
                <a:cs typeface="+mn-cs"/>
              </a:rPr>
            </a:br>
            <a:br>
              <a:rPr kumimoji="0" lang="en-US" altLang="en-US" sz="1700" i="0" u="none" strike="noStrike" kern="1200" cap="none" spc="0" normalizeH="0" baseline="0" noProof="0" dirty="0">
                <a:ln>
                  <a:noFill/>
                </a:ln>
                <a:effectLst/>
                <a:uLnTx/>
                <a:uFillTx/>
                <a:latin typeface="+mn-lt"/>
                <a:ea typeface="+mn-ea"/>
                <a:cs typeface="+mn-cs"/>
              </a:rPr>
            </a:br>
            <a:r>
              <a:rPr kumimoji="0" lang="en-US" altLang="en-US" sz="1700" i="0" u="none" strike="noStrike" kern="1200" cap="none" spc="0" normalizeH="0" baseline="0" noProof="0" dirty="0">
                <a:ln>
                  <a:noFill/>
                </a:ln>
                <a:effectLst/>
                <a:uLnTx/>
                <a:uFillTx/>
                <a:latin typeface="+mn-lt"/>
                <a:ea typeface="+mn-ea"/>
                <a:cs typeface="+mn-cs"/>
              </a:rPr>
              <a:t>4.	the extent to which the goods or services meet the district’s needs.</a:t>
            </a:r>
            <a:br>
              <a:rPr kumimoji="0" lang="en-US" altLang="en-US" sz="1700" i="0" u="none" strike="noStrike" kern="1200" cap="none" spc="0" normalizeH="0" baseline="0" noProof="0" dirty="0">
                <a:ln>
                  <a:noFill/>
                </a:ln>
                <a:effectLst/>
                <a:uLnTx/>
                <a:uFillTx/>
                <a:latin typeface="+mn-lt"/>
                <a:ea typeface="+mn-ea"/>
                <a:cs typeface="+mn-cs"/>
              </a:rPr>
            </a:br>
            <a:br>
              <a:rPr kumimoji="0" lang="en-US" altLang="en-US" sz="1700" i="0" u="none" strike="noStrike" kern="1200" cap="none" spc="0" normalizeH="0" baseline="0" noProof="0" dirty="0">
                <a:ln>
                  <a:noFill/>
                </a:ln>
                <a:effectLst/>
                <a:uLnTx/>
                <a:uFillTx/>
                <a:latin typeface="+mn-lt"/>
                <a:ea typeface="+mn-ea"/>
                <a:cs typeface="+mn-cs"/>
              </a:rPr>
            </a:br>
            <a:r>
              <a:rPr kumimoji="0" lang="en-US" altLang="en-US" sz="1700" i="0" u="none" strike="noStrike" kern="1200" cap="none" spc="0" normalizeH="0" baseline="0" noProof="0" dirty="0">
                <a:ln>
                  <a:noFill/>
                </a:ln>
                <a:effectLst/>
                <a:uLnTx/>
                <a:uFillTx/>
                <a:latin typeface="+mn-lt"/>
                <a:ea typeface="+mn-ea"/>
                <a:cs typeface="+mn-cs"/>
              </a:rPr>
              <a:t>5.	the vendor’s past relationship with the district.</a:t>
            </a:r>
            <a:br>
              <a:rPr kumimoji="0" lang="en-US" altLang="en-US" sz="1700" i="0" u="none" strike="noStrike" kern="1200" cap="none" spc="0" normalizeH="0" baseline="0" noProof="0" dirty="0">
                <a:ln>
                  <a:noFill/>
                </a:ln>
                <a:effectLst/>
                <a:uLnTx/>
                <a:uFillTx/>
                <a:latin typeface="+mn-lt"/>
                <a:ea typeface="+mn-ea"/>
                <a:cs typeface="+mn-cs"/>
              </a:rPr>
            </a:br>
            <a:br>
              <a:rPr kumimoji="0" lang="en-US" altLang="en-US" sz="1700" i="0" u="none" strike="noStrike" kern="1200" cap="none" spc="0" normalizeH="0" baseline="0" noProof="0" dirty="0">
                <a:ln>
                  <a:noFill/>
                </a:ln>
                <a:effectLst/>
                <a:uLnTx/>
                <a:uFillTx/>
                <a:latin typeface="+mn-lt"/>
                <a:ea typeface="+mn-ea"/>
                <a:cs typeface="+mn-cs"/>
              </a:rPr>
            </a:br>
            <a:r>
              <a:rPr kumimoji="0" lang="en-US" altLang="en-US" sz="1700" i="0" u="none" strike="noStrike" kern="1200" cap="none" spc="0" normalizeH="0" baseline="0" noProof="0" dirty="0">
                <a:ln>
                  <a:noFill/>
                </a:ln>
                <a:effectLst/>
                <a:uLnTx/>
                <a:uFillTx/>
                <a:latin typeface="+mn-lt"/>
                <a:ea typeface="+mn-ea"/>
                <a:cs typeface="+mn-cs"/>
              </a:rPr>
              <a:t>6.	the total long-term cost to the district to acquire the vendor’s goods or services.</a:t>
            </a:r>
            <a:br>
              <a:rPr kumimoji="0" lang="en-US" altLang="en-US" sz="1700" i="0" u="none" strike="noStrike" kern="1200" cap="none" spc="0" normalizeH="0" baseline="0" noProof="0" dirty="0">
                <a:ln>
                  <a:noFill/>
                </a:ln>
                <a:effectLst/>
                <a:uLnTx/>
                <a:uFillTx/>
                <a:latin typeface="+mn-lt"/>
                <a:ea typeface="+mn-ea"/>
                <a:cs typeface="+mn-cs"/>
              </a:rPr>
            </a:br>
            <a:br>
              <a:rPr kumimoji="0" lang="en-US" altLang="en-US" sz="1700" i="0" u="none" strike="noStrike" kern="1200" cap="none" spc="0" normalizeH="0" baseline="0" noProof="0" dirty="0">
                <a:ln>
                  <a:noFill/>
                </a:ln>
                <a:effectLst/>
                <a:uLnTx/>
                <a:uFillTx/>
                <a:latin typeface="+mn-lt"/>
                <a:ea typeface="+mn-ea"/>
                <a:cs typeface="+mn-cs"/>
              </a:rPr>
            </a:br>
            <a:r>
              <a:rPr kumimoji="0" lang="en-US" altLang="en-US" sz="1700" i="0" u="none" strike="noStrike" kern="1200" cap="none" spc="0" normalizeH="0" baseline="0" noProof="0" dirty="0">
                <a:ln>
                  <a:noFill/>
                </a:ln>
                <a:effectLst/>
                <a:uLnTx/>
                <a:uFillTx/>
                <a:latin typeface="+mn-lt"/>
                <a:ea typeface="+mn-ea"/>
                <a:cs typeface="+mn-cs"/>
              </a:rPr>
              <a:t>7.	service agreement -extent to which the vendor agrees to our Standard Form of Agreement and 	Terms and Conditions.</a:t>
            </a:r>
            <a:br>
              <a:rPr kumimoji="0" lang="en-US" altLang="en-US" sz="1600" i="0" u="none" strike="noStrike" kern="1200" cap="none" spc="0" normalizeH="0" baseline="0" noProof="0" dirty="0">
                <a:ln>
                  <a:noFill/>
                </a:ln>
                <a:effectLst/>
                <a:uLnTx/>
                <a:uFillTx/>
                <a:latin typeface="+mn-lt"/>
                <a:ea typeface="+mn-ea"/>
                <a:cs typeface="+mn-cs"/>
              </a:rPr>
            </a:br>
            <a:endParaRPr lang="en-US" sz="1600" dirty="0">
              <a:latin typeface="+mn-lt"/>
            </a:endParaRPr>
          </a:p>
        </p:txBody>
      </p:sp>
      <p:sp>
        <p:nvSpPr>
          <p:cNvPr id="4" name="Slide Number Placeholder 3">
            <a:extLst>
              <a:ext uri="{FF2B5EF4-FFF2-40B4-BE49-F238E27FC236}">
                <a16:creationId xmlns:a16="http://schemas.microsoft.com/office/drawing/2014/main" id="{56D733DE-0448-5F9B-C47E-723B7E745E00}"/>
              </a:ext>
            </a:extLst>
          </p:cNvPr>
          <p:cNvSpPr>
            <a:spLocks noGrp="1"/>
          </p:cNvSpPr>
          <p:nvPr>
            <p:ph type="sldNum" sz="quarter" idx="11"/>
          </p:nvPr>
        </p:nvSpPr>
        <p:spPr/>
        <p:txBody>
          <a:bodyPr/>
          <a:lstStyle/>
          <a:p>
            <a:pPr>
              <a:defRPr/>
            </a:pPr>
            <a:fld id="{0CF0625A-6DA4-2542-A4CE-A3929B575227}" type="slidenum">
              <a:rPr lang="en-US"/>
              <a:pPr>
                <a:defRPr/>
              </a:pPr>
              <a:t>16</a:t>
            </a:fld>
            <a:endParaRPr lang="en-US"/>
          </a:p>
        </p:txBody>
      </p:sp>
      <p:pic>
        <p:nvPicPr>
          <p:cNvPr id="5" name="Picture 4">
            <a:extLst>
              <a:ext uri="{FF2B5EF4-FFF2-40B4-BE49-F238E27FC236}">
                <a16:creationId xmlns:a16="http://schemas.microsoft.com/office/drawing/2014/main" id="{5CEB9EF5-0243-999B-A187-DC6A3A8849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542"/>
            <a:ext cx="12205250" cy="707197"/>
          </a:xfrm>
          <a:prstGeom prst="rect">
            <a:avLst/>
          </a:prstGeom>
        </p:spPr>
      </p:pic>
      <p:sp>
        <p:nvSpPr>
          <p:cNvPr id="3" name="TextBox 2">
            <a:extLst>
              <a:ext uri="{FF2B5EF4-FFF2-40B4-BE49-F238E27FC236}">
                <a16:creationId xmlns:a16="http://schemas.microsoft.com/office/drawing/2014/main" id="{016F05EB-AABE-DEFD-A9F7-B70DEF786692}"/>
              </a:ext>
            </a:extLst>
          </p:cNvPr>
          <p:cNvSpPr txBox="1"/>
          <p:nvPr/>
        </p:nvSpPr>
        <p:spPr>
          <a:xfrm>
            <a:off x="2543260" y="84900"/>
            <a:ext cx="6696364" cy="523220"/>
          </a:xfrm>
          <a:prstGeom prst="rect">
            <a:avLst/>
          </a:prstGeom>
          <a:noFill/>
        </p:spPr>
        <p:txBody>
          <a:bodyPr wrap="square" rtlCol="0">
            <a:spAutoFit/>
          </a:bodyPr>
          <a:lstStyle/>
          <a:p>
            <a:pPr algn="ctr"/>
            <a:r>
              <a:rPr lang="en-US" sz="2800" b="1" dirty="0">
                <a:solidFill>
                  <a:schemeClr val="bg1"/>
                </a:solidFill>
              </a:rPr>
              <a:t>RESPONDING TO A SOLICITATION</a:t>
            </a:r>
          </a:p>
        </p:txBody>
      </p:sp>
    </p:spTree>
    <p:extLst>
      <p:ext uri="{BB962C8B-B14F-4D97-AF65-F5344CB8AC3E}">
        <p14:creationId xmlns:p14="http://schemas.microsoft.com/office/powerpoint/2010/main" val="34400074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AF7C73-238E-DEDE-51BC-5A3F4090220F}"/>
              </a:ext>
            </a:extLst>
          </p:cNvPr>
          <p:cNvSpPr>
            <a:spLocks noGrp="1"/>
          </p:cNvSpPr>
          <p:nvPr>
            <p:ph type="sldNum" sz="quarter" idx="11"/>
          </p:nvPr>
        </p:nvSpPr>
        <p:spPr/>
        <p:txBody>
          <a:bodyPr/>
          <a:lstStyle/>
          <a:p>
            <a:pPr>
              <a:defRPr/>
            </a:pPr>
            <a:fld id="{0CF0625A-6DA4-2542-A4CE-A3929B575227}" type="slidenum">
              <a:rPr lang="en-US" smtClean="0"/>
              <a:pPr>
                <a:defRPr/>
              </a:pPr>
              <a:t>17</a:t>
            </a:fld>
            <a:endParaRPr lang="en-US"/>
          </a:p>
        </p:txBody>
      </p:sp>
      <p:pic>
        <p:nvPicPr>
          <p:cNvPr id="5" name="Picture 4">
            <a:extLst>
              <a:ext uri="{FF2B5EF4-FFF2-40B4-BE49-F238E27FC236}">
                <a16:creationId xmlns:a16="http://schemas.microsoft.com/office/drawing/2014/main" id="{02D02879-B222-574F-8E40-6C76034332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542"/>
            <a:ext cx="12205250" cy="707197"/>
          </a:xfrm>
          <a:prstGeom prst="rect">
            <a:avLst/>
          </a:prstGeom>
        </p:spPr>
      </p:pic>
      <p:sp>
        <p:nvSpPr>
          <p:cNvPr id="7" name="TextBox 6">
            <a:extLst>
              <a:ext uri="{FF2B5EF4-FFF2-40B4-BE49-F238E27FC236}">
                <a16:creationId xmlns:a16="http://schemas.microsoft.com/office/drawing/2014/main" id="{26BC1CAB-F510-2ED6-EF03-98AC7EC34D47}"/>
              </a:ext>
            </a:extLst>
          </p:cNvPr>
          <p:cNvSpPr txBox="1"/>
          <p:nvPr/>
        </p:nvSpPr>
        <p:spPr>
          <a:xfrm>
            <a:off x="3087330" y="153434"/>
            <a:ext cx="6646606" cy="523220"/>
          </a:xfrm>
          <a:prstGeom prst="rect">
            <a:avLst/>
          </a:prstGeom>
          <a:noFill/>
        </p:spPr>
        <p:txBody>
          <a:bodyPr wrap="square" rtlCol="0">
            <a:spAutoFit/>
          </a:bodyPr>
          <a:lstStyle/>
          <a:p>
            <a:r>
              <a:rPr lang="en-US" sz="2800" b="1" dirty="0">
                <a:solidFill>
                  <a:schemeClr val="bg1"/>
                </a:solidFill>
              </a:rPr>
              <a:t>BECOMING AN AWARDED VENDOR </a:t>
            </a:r>
          </a:p>
        </p:txBody>
      </p:sp>
      <p:sp>
        <p:nvSpPr>
          <p:cNvPr id="8" name="Rectangle 7">
            <a:extLst>
              <a:ext uri="{FF2B5EF4-FFF2-40B4-BE49-F238E27FC236}">
                <a16:creationId xmlns:a16="http://schemas.microsoft.com/office/drawing/2014/main" id="{A9673BFC-BA21-791D-6CB0-6946EDF71C4F}"/>
              </a:ext>
            </a:extLst>
          </p:cNvPr>
          <p:cNvSpPr/>
          <p:nvPr/>
        </p:nvSpPr>
        <p:spPr>
          <a:xfrm>
            <a:off x="1114538" y="1028514"/>
            <a:ext cx="10592189" cy="4668201"/>
          </a:xfrm>
          <a:prstGeom prst="rect">
            <a:avLst/>
          </a:prstGeom>
        </p:spPr>
        <p:txBody>
          <a:bodyPr wrap="square" lIns="91440" tIns="45720" rIns="91440" bIns="45720" anchor="t">
            <a:spAutoFit/>
          </a:bodyPr>
          <a:lstStyle/>
          <a:p>
            <a:endParaRPr lang="en-US" sz="1050" dirty="0"/>
          </a:p>
          <a:p>
            <a:pPr fontAlgn="base"/>
            <a:endParaRPr lang="en-US" sz="2000" dirty="0"/>
          </a:p>
          <a:p>
            <a:pPr marL="342900" indent="-342900" fontAlgn="base">
              <a:lnSpc>
                <a:spcPct val="150000"/>
              </a:lnSpc>
              <a:buFont typeface="+mj-lt"/>
              <a:buAutoNum type="arabicPeriod"/>
            </a:pPr>
            <a:r>
              <a:rPr lang="en-US" sz="2000" dirty="0">
                <a:latin typeface="Calibri"/>
                <a:cs typeface="Calibri"/>
              </a:rPr>
              <a:t>Attend the vendor workshop to know how to do business with the District. (Optional)</a:t>
            </a:r>
          </a:p>
          <a:p>
            <a:pPr marL="342900" indent="-342900" fontAlgn="base">
              <a:lnSpc>
                <a:spcPct val="150000"/>
              </a:lnSpc>
              <a:buFont typeface="+mj-lt"/>
              <a:buAutoNum type="arabicPeriod"/>
            </a:pPr>
            <a:r>
              <a:rPr lang="en-US" sz="2000" dirty="0"/>
              <a:t>Register on FBISD e-bidding system, Bonfire, to receive notifications of upcoming solicitations</a:t>
            </a:r>
          </a:p>
          <a:p>
            <a:pPr marL="342900" indent="-342900" fontAlgn="base">
              <a:lnSpc>
                <a:spcPct val="150000"/>
              </a:lnSpc>
              <a:buFont typeface="+mj-lt"/>
              <a:buAutoNum type="arabicPeriod"/>
            </a:pPr>
            <a:r>
              <a:rPr lang="en-US" sz="2000" dirty="0"/>
              <a:t>Regularly visit the FBISD e-bidding system (Bonfire) to view open opportunities</a:t>
            </a:r>
          </a:p>
          <a:p>
            <a:pPr marL="342900" indent="-342900" fontAlgn="base">
              <a:lnSpc>
                <a:spcPct val="150000"/>
              </a:lnSpc>
              <a:buFont typeface="+mj-lt"/>
              <a:buAutoNum type="arabicPeriod"/>
            </a:pPr>
            <a:r>
              <a:rPr lang="en-US" sz="2000" dirty="0"/>
              <a:t>Attend Pre-Proposal or Pre-Qualifications meetings</a:t>
            </a:r>
          </a:p>
          <a:p>
            <a:pPr marL="342900" indent="-342900" fontAlgn="base">
              <a:lnSpc>
                <a:spcPct val="150000"/>
              </a:lnSpc>
              <a:buFont typeface="+mj-lt"/>
              <a:buAutoNum type="arabicPeriod"/>
            </a:pPr>
            <a:r>
              <a:rPr lang="en-US" sz="2000" dirty="0"/>
              <a:t>Respond to the solicitations</a:t>
            </a:r>
          </a:p>
          <a:p>
            <a:pPr marL="342900" indent="-342900" fontAlgn="base">
              <a:lnSpc>
                <a:spcPct val="150000"/>
              </a:lnSpc>
              <a:buFont typeface="+mj-lt"/>
              <a:buAutoNum type="arabicPeriod"/>
            </a:pPr>
            <a:r>
              <a:rPr lang="en-US" sz="2000" dirty="0">
                <a:latin typeface="Calibri"/>
                <a:cs typeface="Calibri"/>
              </a:rPr>
              <a:t>Meet all the requirements of the solicitation</a:t>
            </a:r>
          </a:p>
          <a:p>
            <a:pPr marL="342900" indent="-342900" fontAlgn="base">
              <a:lnSpc>
                <a:spcPct val="150000"/>
              </a:lnSpc>
              <a:buFont typeface="+mj-lt"/>
              <a:buAutoNum type="arabicPeriod"/>
            </a:pPr>
            <a:r>
              <a:rPr lang="en-US" sz="2000" dirty="0"/>
              <a:t>Recommended vendor(s) will be approved by the FBISD Board of Trustees </a:t>
            </a:r>
          </a:p>
          <a:p>
            <a:pPr marL="342900" indent="-342900" fontAlgn="base">
              <a:lnSpc>
                <a:spcPct val="150000"/>
              </a:lnSpc>
              <a:buFont typeface="+mj-lt"/>
              <a:buAutoNum type="arabicPeriod"/>
            </a:pPr>
            <a:r>
              <a:rPr lang="en-US" sz="2000" dirty="0"/>
              <a:t>Execute a Goods or Service Agreement with the District</a:t>
            </a:r>
          </a:p>
          <a:p>
            <a:pPr marL="342900" indent="-342900" fontAlgn="base">
              <a:lnSpc>
                <a:spcPct val="150000"/>
              </a:lnSpc>
              <a:buFont typeface="+mj-lt"/>
              <a:buAutoNum type="arabicPeriod"/>
            </a:pPr>
            <a:r>
              <a:rPr lang="en-US" sz="2000" dirty="0"/>
              <a:t>Receive a Notice of Award</a:t>
            </a:r>
            <a:endParaRPr lang="en-US" sz="1400" dirty="0">
              <a:solidFill>
                <a:srgbClr val="444444"/>
              </a:solidFill>
              <a:latin typeface="Roboto-Regular"/>
            </a:endParaRPr>
          </a:p>
        </p:txBody>
      </p:sp>
    </p:spTree>
    <p:extLst>
      <p:ext uri="{BB962C8B-B14F-4D97-AF65-F5344CB8AC3E}">
        <p14:creationId xmlns:p14="http://schemas.microsoft.com/office/powerpoint/2010/main" val="3876013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81286-548A-9665-BFA7-0C7D78C95211}"/>
              </a:ext>
            </a:extLst>
          </p:cNvPr>
          <p:cNvSpPr>
            <a:spLocks noGrp="1"/>
          </p:cNvSpPr>
          <p:nvPr>
            <p:ph type="title"/>
          </p:nvPr>
        </p:nvSpPr>
        <p:spPr>
          <a:xfrm>
            <a:off x="1604954" y="1921165"/>
            <a:ext cx="9718828" cy="4800312"/>
          </a:xfrm>
        </p:spPr>
        <p:txBody>
          <a:bodyPr/>
          <a:lstStyle/>
          <a:p>
            <a:pPr eaLnBrk="1" fontAlgn="auto" hangingPunct="1">
              <a:lnSpc>
                <a:spcPct val="80000"/>
              </a:lnSpc>
              <a:spcAft>
                <a:spcPts val="0"/>
              </a:spcAft>
              <a:defRPr/>
            </a:pPr>
            <a:br>
              <a:rPr lang="en-US" altLang="en-US" sz="2000" b="1" dirty="0"/>
            </a:br>
            <a:r>
              <a:rPr lang="en-US" altLang="en-US" sz="3600" b="1" dirty="0"/>
              <a:t>*  Review the bid tabulation to determine your		score</a:t>
            </a:r>
            <a:br>
              <a:rPr lang="en-US" altLang="en-US" sz="3600" b="1" dirty="0"/>
            </a:br>
            <a:br>
              <a:rPr lang="en-US" altLang="en-US" sz="3600" b="1" dirty="0"/>
            </a:br>
            <a:r>
              <a:rPr lang="en-US" altLang="en-US" sz="3600" b="1" dirty="0"/>
              <a:t>        </a:t>
            </a:r>
            <a:br>
              <a:rPr lang="en-US" altLang="en-US" sz="3600" b="1" dirty="0"/>
            </a:br>
            <a:br>
              <a:rPr lang="en-US" altLang="en-US" sz="3600" b="1" dirty="0"/>
            </a:br>
            <a:br>
              <a:rPr lang="en-US" altLang="en-US" sz="3600" b="1" dirty="0"/>
            </a:br>
            <a:r>
              <a:rPr lang="en-US" altLang="en-US" sz="3600" b="1" dirty="0"/>
              <a:t>*  Request a debrief from the Buyer via email</a:t>
            </a:r>
            <a:br>
              <a:rPr lang="en-US" altLang="en-US" sz="3600" b="1" dirty="0"/>
            </a:br>
            <a:br>
              <a:rPr lang="en-US" altLang="en-US" sz="3600" b="1" dirty="0"/>
            </a:br>
            <a:br>
              <a:rPr lang="en-US" sz="1600" dirty="0">
                <a:solidFill>
                  <a:srgbClr val="0000FF"/>
                </a:solidFill>
              </a:rPr>
            </a:br>
            <a:br>
              <a:rPr lang="en-US" altLang="en-US" sz="2000" b="1" dirty="0"/>
            </a:br>
            <a:br>
              <a:rPr lang="en-US" altLang="en-US" sz="2000" b="1" dirty="0"/>
            </a:br>
            <a:br>
              <a:rPr lang="en-US" altLang="en-US" sz="1800" b="1" dirty="0"/>
            </a:br>
            <a:endParaRPr lang="en-US" dirty="0">
              <a:solidFill>
                <a:srgbClr val="0000FF"/>
              </a:solidFill>
            </a:endParaRPr>
          </a:p>
        </p:txBody>
      </p:sp>
      <p:sp>
        <p:nvSpPr>
          <p:cNvPr id="4" name="Slide Number Placeholder 3">
            <a:extLst>
              <a:ext uri="{FF2B5EF4-FFF2-40B4-BE49-F238E27FC236}">
                <a16:creationId xmlns:a16="http://schemas.microsoft.com/office/drawing/2014/main" id="{56D733DE-0448-5F9B-C47E-723B7E745E00}"/>
              </a:ext>
            </a:extLst>
          </p:cNvPr>
          <p:cNvSpPr>
            <a:spLocks noGrp="1"/>
          </p:cNvSpPr>
          <p:nvPr>
            <p:ph type="sldNum" sz="quarter" idx="11"/>
          </p:nvPr>
        </p:nvSpPr>
        <p:spPr/>
        <p:txBody>
          <a:bodyPr/>
          <a:lstStyle/>
          <a:p>
            <a:pPr>
              <a:defRPr/>
            </a:pPr>
            <a:fld id="{0CF0625A-6DA4-2542-A4CE-A3929B575227}" type="slidenum">
              <a:rPr lang="en-US"/>
              <a:pPr>
                <a:defRPr/>
              </a:pPr>
              <a:t>18</a:t>
            </a:fld>
            <a:endParaRPr lang="en-US"/>
          </a:p>
        </p:txBody>
      </p:sp>
      <p:pic>
        <p:nvPicPr>
          <p:cNvPr id="5" name="Picture 4">
            <a:extLst>
              <a:ext uri="{FF2B5EF4-FFF2-40B4-BE49-F238E27FC236}">
                <a16:creationId xmlns:a16="http://schemas.microsoft.com/office/drawing/2014/main" id="{5CEB9EF5-0243-999B-A187-DC6A3A8849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5250" cy="707197"/>
          </a:xfrm>
          <a:prstGeom prst="rect">
            <a:avLst/>
          </a:prstGeom>
        </p:spPr>
      </p:pic>
      <p:sp>
        <p:nvSpPr>
          <p:cNvPr id="8" name="TextBox 7">
            <a:extLst>
              <a:ext uri="{FF2B5EF4-FFF2-40B4-BE49-F238E27FC236}">
                <a16:creationId xmlns:a16="http://schemas.microsoft.com/office/drawing/2014/main" id="{403EC07C-D2A2-C1BB-7061-8CABF7E635A9}"/>
              </a:ext>
            </a:extLst>
          </p:cNvPr>
          <p:cNvSpPr txBox="1"/>
          <p:nvPr/>
        </p:nvSpPr>
        <p:spPr>
          <a:xfrm>
            <a:off x="-1366982" y="-96388"/>
            <a:ext cx="10982037" cy="1231106"/>
          </a:xfrm>
          <a:prstGeom prst="rect">
            <a:avLst/>
          </a:prstGeom>
          <a:noFill/>
        </p:spPr>
        <p:txBody>
          <a:bodyPr wrap="square">
            <a:spAutoFit/>
          </a:bodyPr>
          <a:lstStyle/>
          <a:p>
            <a:pPr marL="0" indent="0" algn="ctr">
              <a:buNone/>
            </a:pPr>
            <a:endParaRPr lang="en-US" dirty="0">
              <a:ea typeface="Calibri"/>
              <a:cs typeface="Calibri"/>
            </a:endParaRPr>
          </a:p>
          <a:p>
            <a:pPr algn="ctr"/>
            <a:r>
              <a:rPr lang="en-US" sz="2800" b="1" dirty="0">
                <a:solidFill>
                  <a:schemeClr val="bg1"/>
                </a:solidFill>
              </a:rPr>
              <a:t>                                               IF YOU DO NOT RECEIVE AN AWARD </a:t>
            </a:r>
            <a:br>
              <a:rPr lang="en-US" sz="2800" b="1" dirty="0">
                <a:solidFill>
                  <a:schemeClr val="bg1"/>
                </a:solidFill>
              </a:rPr>
            </a:br>
            <a:endParaRPr lang="en-US" sz="2800" b="1" dirty="0">
              <a:solidFill>
                <a:schemeClr val="bg1"/>
              </a:solidFill>
              <a:ea typeface="Calibri"/>
              <a:cs typeface="Calibri"/>
            </a:endParaRPr>
          </a:p>
        </p:txBody>
      </p:sp>
    </p:spTree>
    <p:extLst>
      <p:ext uri="{BB962C8B-B14F-4D97-AF65-F5344CB8AC3E}">
        <p14:creationId xmlns:p14="http://schemas.microsoft.com/office/powerpoint/2010/main" val="40127214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A532DE2-4ED2-BA64-6216-600B3C7441D5}"/>
              </a:ext>
            </a:extLst>
          </p:cNvPr>
          <p:cNvSpPr>
            <a:spLocks noGrp="1"/>
          </p:cNvSpPr>
          <p:nvPr>
            <p:ph type="sldNum" sz="quarter" idx="11"/>
          </p:nvPr>
        </p:nvSpPr>
        <p:spPr/>
        <p:txBody>
          <a:bodyPr/>
          <a:lstStyle/>
          <a:p>
            <a:pPr>
              <a:defRPr/>
            </a:pPr>
            <a:fld id="{4C57F327-B2A1-3E48-B4E0-10601113EB68}" type="slidenum">
              <a:rPr lang="en-US" smtClean="0"/>
              <a:pPr>
                <a:defRPr/>
              </a:pPr>
              <a:t>19</a:t>
            </a:fld>
            <a:endParaRPr lang="en-US"/>
          </a:p>
        </p:txBody>
      </p:sp>
      <p:pic>
        <p:nvPicPr>
          <p:cNvPr id="6" name="Picture 5">
            <a:extLst>
              <a:ext uri="{FF2B5EF4-FFF2-40B4-BE49-F238E27FC236}">
                <a16:creationId xmlns:a16="http://schemas.microsoft.com/office/drawing/2014/main" id="{F0E63A00-903F-F270-7431-52305B15FD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542"/>
            <a:ext cx="12205250" cy="707197"/>
          </a:xfrm>
          <a:prstGeom prst="rect">
            <a:avLst/>
          </a:prstGeom>
        </p:spPr>
      </p:pic>
      <p:sp>
        <p:nvSpPr>
          <p:cNvPr id="10" name="TextBox 9">
            <a:extLst>
              <a:ext uri="{FF2B5EF4-FFF2-40B4-BE49-F238E27FC236}">
                <a16:creationId xmlns:a16="http://schemas.microsoft.com/office/drawing/2014/main" id="{FDB8A89C-ED05-B4A7-84D8-96D4B816F8EA}"/>
              </a:ext>
            </a:extLst>
          </p:cNvPr>
          <p:cNvSpPr txBox="1"/>
          <p:nvPr/>
        </p:nvSpPr>
        <p:spPr>
          <a:xfrm>
            <a:off x="3408517" y="153435"/>
            <a:ext cx="4975122" cy="523220"/>
          </a:xfrm>
          <a:prstGeom prst="rect">
            <a:avLst/>
          </a:prstGeom>
          <a:noFill/>
        </p:spPr>
        <p:txBody>
          <a:bodyPr wrap="square" rtlCol="0">
            <a:spAutoFit/>
          </a:bodyPr>
          <a:lstStyle/>
          <a:p>
            <a:pPr algn="ctr"/>
            <a:r>
              <a:rPr lang="en-US" sz="2800" b="1" dirty="0">
                <a:solidFill>
                  <a:schemeClr val="bg1"/>
                </a:solidFill>
              </a:rPr>
              <a:t>UPDATING BONFIRE PROFILES</a:t>
            </a:r>
          </a:p>
        </p:txBody>
      </p:sp>
      <p:sp>
        <p:nvSpPr>
          <p:cNvPr id="12" name="TextBox 11">
            <a:extLst>
              <a:ext uri="{FF2B5EF4-FFF2-40B4-BE49-F238E27FC236}">
                <a16:creationId xmlns:a16="http://schemas.microsoft.com/office/drawing/2014/main" id="{1819D186-816C-363B-E657-7D9FFF052188}"/>
              </a:ext>
            </a:extLst>
          </p:cNvPr>
          <p:cNvSpPr txBox="1"/>
          <p:nvPr/>
        </p:nvSpPr>
        <p:spPr>
          <a:xfrm>
            <a:off x="869405" y="1583710"/>
            <a:ext cx="10466439" cy="5386090"/>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r>
              <a:rPr lang="en-US" sz="2800" dirty="0">
                <a:latin typeface="Calibri" panose="020F0502020204030204" pitchFamily="34" charset="0"/>
                <a:ea typeface="Open Sans"/>
                <a:cs typeface="Calibri" panose="020F0502020204030204" pitchFamily="34" charset="0"/>
              </a:rPr>
              <a:t>To</a:t>
            </a:r>
            <a:r>
              <a:rPr lang="en-US" sz="2800" b="0" i="0" dirty="0">
                <a:effectLst/>
                <a:latin typeface="Calibri" panose="020F0502020204030204" pitchFamily="34" charset="0"/>
                <a:ea typeface="Open Sans"/>
                <a:cs typeface="Calibri" panose="020F0502020204030204" pitchFamily="34" charset="0"/>
              </a:rPr>
              <a:t> ensure that you are receiving the appropriate information, please make </a:t>
            </a:r>
            <a:r>
              <a:rPr lang="en-US" sz="2800" dirty="0">
                <a:latin typeface="Calibri" panose="020F0502020204030204" pitchFamily="34" charset="0"/>
                <a:ea typeface="Open Sans"/>
                <a:cs typeface="Calibri" panose="020F0502020204030204" pitchFamily="34" charset="0"/>
              </a:rPr>
              <a:t>sure</a:t>
            </a:r>
            <a:r>
              <a:rPr lang="en-US" sz="2800" b="0" i="0" dirty="0">
                <a:effectLst/>
                <a:latin typeface="Calibri" panose="020F0502020204030204" pitchFamily="34" charset="0"/>
                <a:ea typeface="Open Sans"/>
                <a:cs typeface="Calibri" panose="020F0502020204030204" pitchFamily="34" charset="0"/>
              </a:rPr>
              <a:t> your existing Bonfire vendor </a:t>
            </a:r>
            <a:r>
              <a:rPr lang="en-US" sz="2800" dirty="0">
                <a:latin typeface="Calibri" panose="020F0502020204030204" pitchFamily="34" charset="0"/>
                <a:ea typeface="Open Sans"/>
                <a:cs typeface="Calibri" panose="020F0502020204030204" pitchFamily="34" charset="0"/>
              </a:rPr>
              <a:t>registration</a:t>
            </a:r>
            <a:r>
              <a:rPr lang="en-US" sz="2800" b="0" i="0" dirty="0">
                <a:effectLst/>
                <a:latin typeface="Calibri" panose="020F0502020204030204" pitchFamily="34" charset="0"/>
                <a:ea typeface="Open Sans"/>
                <a:cs typeface="Calibri" panose="020F0502020204030204" pitchFamily="34" charset="0"/>
              </a:rPr>
              <a:t> has been filled out completely. As a vendor, you are responsible for maintaining an accurate Bonfire vendor record.</a:t>
            </a:r>
          </a:p>
          <a:p>
            <a:endParaRPr lang="en-US" sz="2800" dirty="0">
              <a:latin typeface="Calibri" panose="020F0502020204030204" pitchFamily="34" charset="0"/>
              <a:ea typeface="Open Sans"/>
              <a:cs typeface="Calibri" panose="020F0502020204030204" pitchFamily="34" charset="0"/>
            </a:endParaRPr>
          </a:p>
          <a:p>
            <a:endParaRPr lang="en-US" sz="2800" dirty="0">
              <a:latin typeface="Calibri" panose="020F0502020204030204" pitchFamily="34" charset="0"/>
              <a:ea typeface="Open Sans"/>
              <a:cs typeface="Calibri" panose="020F0502020204030204" pitchFamily="34" charset="0"/>
            </a:endParaRPr>
          </a:p>
          <a:p>
            <a:pPr marL="457200" indent="-457200">
              <a:buFont typeface="Arial" panose="020B0604020202020204" pitchFamily="34" charset="0"/>
              <a:buChar char="•"/>
            </a:pPr>
            <a:r>
              <a:rPr lang="en-US" sz="2800" b="0" i="0" dirty="0">
                <a:effectLst/>
                <a:latin typeface="Calibri" panose="020F0502020204030204" pitchFamily="34" charset="0"/>
                <a:ea typeface="Open Sans"/>
                <a:cs typeface="Calibri" panose="020F0502020204030204" pitchFamily="34" charset="0"/>
              </a:rPr>
              <a:t>The vendor record should </a:t>
            </a:r>
            <a:r>
              <a:rPr lang="en-US" sz="2800" i="0" u="none" strike="noStrike" baseline="0" dirty="0">
                <a:solidFill>
                  <a:srgbClr val="000000"/>
                </a:solidFill>
                <a:latin typeface="Calibri" panose="020F0502020204030204" pitchFamily="34" charset="0"/>
              </a:rPr>
              <a:t>outline the appropriate contact person, contact person e-mail address, and commodity codes for receipt of bid opportunities. </a:t>
            </a:r>
            <a:r>
              <a:rPr lang="en-US" sz="2800" b="1" i="0" u="none" strike="noStrike" baseline="0" dirty="0">
                <a:solidFill>
                  <a:srgbClr val="FF0000"/>
                </a:solidFill>
                <a:latin typeface="Calibri" panose="020F0502020204030204" pitchFamily="34" charset="0"/>
              </a:rPr>
              <a:t>Vendors will only receive bidding opportunities for commodity codes selected during the registration process.</a:t>
            </a:r>
            <a:endParaRPr lang="en-US" sz="2800" b="1" i="0" dirty="0">
              <a:solidFill>
                <a:srgbClr val="FF0000"/>
              </a:solidFill>
              <a:effectLst/>
              <a:latin typeface="Calibri" panose="020F0502020204030204" pitchFamily="34" charset="0"/>
              <a:ea typeface="Open Sans"/>
              <a:cs typeface="Calibri" panose="020F0502020204030204" pitchFamily="34" charset="0"/>
            </a:endParaRPr>
          </a:p>
          <a:p>
            <a:endParaRPr lang="en-US" sz="3200" dirty="0">
              <a:latin typeface="Calibri" panose="020F0502020204030204" pitchFamily="34" charset="0"/>
              <a:ea typeface="Open Sans"/>
              <a:cs typeface="Calibri" panose="020F0502020204030204" pitchFamily="34" charset="0"/>
            </a:endParaRPr>
          </a:p>
          <a:p>
            <a:r>
              <a:rPr lang="en-US" sz="3200" b="0" i="0" u="none" strike="noStrike" baseline="0" dirty="0">
                <a:solidFill>
                  <a:srgbClr val="000000"/>
                </a:solidFill>
                <a:latin typeface="Calibri" panose="020F0502020204030204" pitchFamily="34" charset="0"/>
              </a:rPr>
              <a:t> </a:t>
            </a:r>
            <a:endParaRPr lang="en-US" sz="3200" dirty="0">
              <a:latin typeface="Calibri" panose="020F0502020204030204" pitchFamily="34" charset="0"/>
              <a:ea typeface="Open Sans"/>
              <a:cs typeface="Calibri" panose="020F0502020204030204" pitchFamily="34" charset="0"/>
            </a:endParaRPr>
          </a:p>
        </p:txBody>
      </p:sp>
    </p:spTree>
    <p:extLst>
      <p:ext uri="{BB962C8B-B14F-4D97-AF65-F5344CB8AC3E}">
        <p14:creationId xmlns:p14="http://schemas.microsoft.com/office/powerpoint/2010/main" val="2910989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EA16D67-B522-04EE-8722-AB852C9C7EF4}"/>
              </a:ext>
            </a:extLst>
          </p:cNvPr>
          <p:cNvSpPr txBox="1"/>
          <p:nvPr/>
        </p:nvSpPr>
        <p:spPr>
          <a:xfrm>
            <a:off x="886332" y="4942038"/>
            <a:ext cx="2753360" cy="369332"/>
          </a:xfrm>
          <a:prstGeom prst="rect">
            <a:avLst/>
          </a:prstGeom>
          <a:noFill/>
        </p:spPr>
        <p:txBody>
          <a:bodyPr wrap="square">
            <a:spAutoFit/>
          </a:bodyPr>
          <a:lstStyle/>
          <a:p>
            <a:r>
              <a:rPr lang="en-US" sz="1800" b="1" i="1" dirty="0">
                <a:latin typeface="Calibri"/>
                <a:ea typeface="Calibri"/>
                <a:cs typeface="Calibri"/>
              </a:rPr>
              <a:t>sbep@fortbendisd.gov</a:t>
            </a:r>
            <a:endParaRPr lang="en-US" b="1" dirty="0"/>
          </a:p>
        </p:txBody>
      </p:sp>
      <p:sp>
        <p:nvSpPr>
          <p:cNvPr id="8" name="Chord 7">
            <a:extLst>
              <a:ext uri="{FF2B5EF4-FFF2-40B4-BE49-F238E27FC236}">
                <a16:creationId xmlns:a16="http://schemas.microsoft.com/office/drawing/2014/main" id="{04A29BC3-1521-E003-BD10-9C08A36FCECE}"/>
              </a:ext>
            </a:extLst>
          </p:cNvPr>
          <p:cNvSpPr/>
          <p:nvPr/>
        </p:nvSpPr>
        <p:spPr>
          <a:xfrm>
            <a:off x="4554835" y="1205189"/>
            <a:ext cx="840052" cy="840052"/>
          </a:xfrm>
          <a:prstGeom prst="chord">
            <a:avLst>
              <a:gd name="adj1" fmla="val 4800000"/>
              <a:gd name="adj2" fmla="val 1680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 name="Chord 11">
            <a:extLst>
              <a:ext uri="{FF2B5EF4-FFF2-40B4-BE49-F238E27FC236}">
                <a16:creationId xmlns:a16="http://schemas.microsoft.com/office/drawing/2014/main" id="{73ED76CA-A0BD-1CBF-160E-0D02372E77C8}"/>
              </a:ext>
            </a:extLst>
          </p:cNvPr>
          <p:cNvSpPr/>
          <p:nvPr/>
        </p:nvSpPr>
        <p:spPr>
          <a:xfrm>
            <a:off x="5016855" y="2233345"/>
            <a:ext cx="840052" cy="840052"/>
          </a:xfrm>
          <a:prstGeom prst="chord">
            <a:avLst>
              <a:gd name="adj1" fmla="val 4800000"/>
              <a:gd name="adj2" fmla="val 1680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5" name="Freeform: Shape 14">
            <a:extLst>
              <a:ext uri="{FF2B5EF4-FFF2-40B4-BE49-F238E27FC236}">
                <a16:creationId xmlns:a16="http://schemas.microsoft.com/office/drawing/2014/main" id="{6483A144-0B39-6876-936B-F3566927FAC1}"/>
              </a:ext>
            </a:extLst>
          </p:cNvPr>
          <p:cNvSpPr/>
          <p:nvPr/>
        </p:nvSpPr>
        <p:spPr>
          <a:xfrm>
            <a:off x="5249892" y="2269846"/>
            <a:ext cx="2436151" cy="2276270"/>
          </a:xfrm>
          <a:custGeom>
            <a:avLst/>
            <a:gdLst>
              <a:gd name="connsiteX0" fmla="*/ 0 w 2436151"/>
              <a:gd name="connsiteY0" fmla="*/ 0 h 2276270"/>
              <a:gd name="connsiteX1" fmla="*/ 2436151 w 2436151"/>
              <a:gd name="connsiteY1" fmla="*/ 0 h 2276270"/>
              <a:gd name="connsiteX2" fmla="*/ 2436151 w 2436151"/>
              <a:gd name="connsiteY2" fmla="*/ 2276270 h 2276270"/>
              <a:gd name="connsiteX3" fmla="*/ 0 w 2436151"/>
              <a:gd name="connsiteY3" fmla="*/ 2276270 h 2276270"/>
              <a:gd name="connsiteX4" fmla="*/ 0 w 2436151"/>
              <a:gd name="connsiteY4" fmla="*/ 0 h 2276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151" h="2276270">
                <a:moveTo>
                  <a:pt x="0" y="0"/>
                </a:moveTo>
                <a:lnTo>
                  <a:pt x="2436151" y="0"/>
                </a:lnTo>
                <a:lnTo>
                  <a:pt x="2436151" y="2276270"/>
                </a:lnTo>
                <a:lnTo>
                  <a:pt x="0" y="227627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b" anchorCtr="0">
            <a:noAutofit/>
          </a:bodyPr>
          <a:lstStyle/>
          <a:p>
            <a:pPr marL="0" lvl="0" indent="0" algn="r" defTabSz="1066800">
              <a:lnSpc>
                <a:spcPct val="90000"/>
              </a:lnSpc>
              <a:spcBef>
                <a:spcPct val="0"/>
              </a:spcBef>
              <a:spcAft>
                <a:spcPct val="35000"/>
              </a:spcAft>
              <a:buNone/>
            </a:pPr>
            <a:endParaRPr lang="en-US" sz="2400" kern="1200" dirty="0"/>
          </a:p>
        </p:txBody>
      </p:sp>
      <p:sp>
        <p:nvSpPr>
          <p:cNvPr id="17" name="Chord 16">
            <a:extLst>
              <a:ext uri="{FF2B5EF4-FFF2-40B4-BE49-F238E27FC236}">
                <a16:creationId xmlns:a16="http://schemas.microsoft.com/office/drawing/2014/main" id="{D4BA7B28-DDD7-7A2B-CE6E-B2CBF6FBD431}"/>
              </a:ext>
            </a:extLst>
          </p:cNvPr>
          <p:cNvSpPr/>
          <p:nvPr/>
        </p:nvSpPr>
        <p:spPr>
          <a:xfrm>
            <a:off x="10410115" y="1205189"/>
            <a:ext cx="840052" cy="840052"/>
          </a:xfrm>
          <a:prstGeom prst="chord">
            <a:avLst>
              <a:gd name="adj1" fmla="val 4800000"/>
              <a:gd name="adj2" fmla="val 1680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1" name="Freeform: Shape 20">
            <a:extLst>
              <a:ext uri="{FF2B5EF4-FFF2-40B4-BE49-F238E27FC236}">
                <a16:creationId xmlns:a16="http://schemas.microsoft.com/office/drawing/2014/main" id="{ADEC43DB-BB5B-0ED5-8E65-CB28A39DE284}"/>
              </a:ext>
            </a:extLst>
          </p:cNvPr>
          <p:cNvSpPr/>
          <p:nvPr/>
        </p:nvSpPr>
        <p:spPr>
          <a:xfrm>
            <a:off x="10998151" y="1205189"/>
            <a:ext cx="1680104" cy="3360208"/>
          </a:xfrm>
          <a:custGeom>
            <a:avLst/>
            <a:gdLst>
              <a:gd name="connsiteX0" fmla="*/ 0 w 1680104"/>
              <a:gd name="connsiteY0" fmla="*/ 0 h 3360208"/>
              <a:gd name="connsiteX1" fmla="*/ 1680104 w 1680104"/>
              <a:gd name="connsiteY1" fmla="*/ 0 h 3360208"/>
              <a:gd name="connsiteX2" fmla="*/ 1680104 w 1680104"/>
              <a:gd name="connsiteY2" fmla="*/ 3360208 h 3360208"/>
              <a:gd name="connsiteX3" fmla="*/ 0 w 1680104"/>
              <a:gd name="connsiteY3" fmla="*/ 3360208 h 3360208"/>
              <a:gd name="connsiteX4" fmla="*/ 0 w 1680104"/>
              <a:gd name="connsiteY4" fmla="*/ 0 h 336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0104" h="3360208">
                <a:moveTo>
                  <a:pt x="0" y="0"/>
                </a:moveTo>
                <a:lnTo>
                  <a:pt x="1680104" y="0"/>
                </a:lnTo>
                <a:lnTo>
                  <a:pt x="1680104" y="3360208"/>
                </a:lnTo>
                <a:lnTo>
                  <a:pt x="0" y="336020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1066800">
              <a:lnSpc>
                <a:spcPct val="90000"/>
              </a:lnSpc>
              <a:spcBef>
                <a:spcPct val="0"/>
              </a:spcBef>
              <a:spcAft>
                <a:spcPct val="35000"/>
              </a:spcAft>
              <a:buNone/>
            </a:pPr>
            <a:endParaRPr lang="en-US" sz="2400" kern="1200"/>
          </a:p>
        </p:txBody>
      </p:sp>
      <p:grpSp>
        <p:nvGrpSpPr>
          <p:cNvPr id="11" name="Group 10">
            <a:extLst>
              <a:ext uri="{FF2B5EF4-FFF2-40B4-BE49-F238E27FC236}">
                <a16:creationId xmlns:a16="http://schemas.microsoft.com/office/drawing/2014/main" id="{39E07CDD-1847-F8AC-7571-5482074050C4}"/>
              </a:ext>
            </a:extLst>
          </p:cNvPr>
          <p:cNvGrpSpPr/>
          <p:nvPr/>
        </p:nvGrpSpPr>
        <p:grpSpPr>
          <a:xfrm>
            <a:off x="6116645" y="4040627"/>
            <a:ext cx="4314868" cy="672041"/>
            <a:chOff x="6683283" y="3980084"/>
            <a:chExt cx="4314868" cy="672041"/>
          </a:xfrm>
        </p:grpSpPr>
        <p:sp>
          <p:nvSpPr>
            <p:cNvPr id="24" name="Partial Circle 23">
              <a:extLst>
                <a:ext uri="{FF2B5EF4-FFF2-40B4-BE49-F238E27FC236}">
                  <a16:creationId xmlns:a16="http://schemas.microsoft.com/office/drawing/2014/main" id="{349216AB-907F-BA4D-0771-93EFFBDC9F04}"/>
                </a:ext>
              </a:extLst>
            </p:cNvPr>
            <p:cNvSpPr/>
            <p:nvPr/>
          </p:nvSpPr>
          <p:spPr>
            <a:xfrm rot="19369556">
              <a:off x="6683283" y="3980084"/>
              <a:ext cx="672041" cy="672041"/>
            </a:xfrm>
            <a:prstGeom prst="pie">
              <a:avLst>
                <a:gd name="adj1" fmla="val 12600000"/>
                <a:gd name="adj2" fmla="val 16200000"/>
              </a:avLst>
            </a:prstGeom>
            <a:solidFill>
              <a:srgbClr val="002060"/>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5" name="TextBox 24">
              <a:extLst>
                <a:ext uri="{FF2B5EF4-FFF2-40B4-BE49-F238E27FC236}">
                  <a16:creationId xmlns:a16="http://schemas.microsoft.com/office/drawing/2014/main" id="{A4C3E710-210D-EE1D-698E-0CDDAE0E2381}"/>
                </a:ext>
              </a:extLst>
            </p:cNvPr>
            <p:cNvSpPr txBox="1"/>
            <p:nvPr/>
          </p:nvSpPr>
          <p:spPr>
            <a:xfrm>
              <a:off x="6875701" y="4046720"/>
              <a:ext cx="4122450" cy="482633"/>
            </a:xfrm>
            <a:prstGeom prst="rect">
              <a:avLst/>
            </a:prstGeom>
            <a:noFill/>
          </p:spPr>
          <p:txBody>
            <a:bodyPr wrap="square" rtlCol="0">
              <a:spAutoFit/>
            </a:bodyPr>
            <a:lstStyle/>
            <a:p>
              <a:pPr algn="ctr" defTabSz="666483">
                <a:lnSpc>
                  <a:spcPct val="90000"/>
                </a:lnSpc>
                <a:spcBef>
                  <a:spcPct val="0"/>
                </a:spcBef>
                <a:spcAft>
                  <a:spcPct val="35000"/>
                </a:spcAft>
              </a:pPr>
              <a:r>
                <a:rPr lang="en-US" sz="2800" kern="1200" dirty="0">
                  <a:solidFill>
                    <a:schemeClr val="dk1">
                      <a:hueOff val="0"/>
                      <a:satOff val="0"/>
                      <a:lumOff val="0"/>
                      <a:alphaOff val="0"/>
                    </a:schemeClr>
                  </a:solidFill>
                  <a:latin typeface="+mn-lt"/>
                  <a:ea typeface="+mn-ea"/>
                  <a:cs typeface="+mn-cs"/>
                </a:rPr>
                <a:t>Race &amp; Gender Neutral</a:t>
              </a:r>
              <a:endParaRPr lang="en-US" sz="2800" kern="1200" dirty="0"/>
            </a:p>
          </p:txBody>
        </p:sp>
      </p:grpSp>
      <p:grpSp>
        <p:nvGrpSpPr>
          <p:cNvPr id="6" name="Group 5">
            <a:extLst>
              <a:ext uri="{FF2B5EF4-FFF2-40B4-BE49-F238E27FC236}">
                <a16:creationId xmlns:a16="http://schemas.microsoft.com/office/drawing/2014/main" id="{CD77AFB5-75D0-118F-11B0-C3C545E65F7C}"/>
              </a:ext>
            </a:extLst>
          </p:cNvPr>
          <p:cNvGrpSpPr/>
          <p:nvPr/>
        </p:nvGrpSpPr>
        <p:grpSpPr>
          <a:xfrm>
            <a:off x="4278524" y="588289"/>
            <a:ext cx="2778058" cy="867279"/>
            <a:chOff x="4046717" y="1237999"/>
            <a:chExt cx="2778058" cy="867279"/>
          </a:xfrm>
        </p:grpSpPr>
        <p:sp>
          <p:nvSpPr>
            <p:cNvPr id="10" name="Freeform: Shape 9">
              <a:extLst>
                <a:ext uri="{FF2B5EF4-FFF2-40B4-BE49-F238E27FC236}">
                  <a16:creationId xmlns:a16="http://schemas.microsoft.com/office/drawing/2014/main" id="{947D6497-6E52-208B-7790-E84D69F16036}"/>
                </a:ext>
              </a:extLst>
            </p:cNvPr>
            <p:cNvSpPr/>
            <p:nvPr/>
          </p:nvSpPr>
          <p:spPr>
            <a:xfrm>
              <a:off x="4388624" y="1246465"/>
              <a:ext cx="2436151" cy="504031"/>
            </a:xfrm>
            <a:custGeom>
              <a:avLst/>
              <a:gdLst>
                <a:gd name="connsiteX0" fmla="*/ 0 w 2436151"/>
                <a:gd name="connsiteY0" fmla="*/ 0 h 504031"/>
                <a:gd name="connsiteX1" fmla="*/ 2436151 w 2436151"/>
                <a:gd name="connsiteY1" fmla="*/ 0 h 504031"/>
                <a:gd name="connsiteX2" fmla="*/ 2436151 w 2436151"/>
                <a:gd name="connsiteY2" fmla="*/ 504031 h 504031"/>
                <a:gd name="connsiteX3" fmla="*/ 0 w 2436151"/>
                <a:gd name="connsiteY3" fmla="*/ 504031 h 504031"/>
                <a:gd name="connsiteX4" fmla="*/ 0 w 2436151"/>
                <a:gd name="connsiteY4" fmla="*/ 0 h 504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151" h="504031">
                  <a:moveTo>
                    <a:pt x="0" y="0"/>
                  </a:moveTo>
                  <a:lnTo>
                    <a:pt x="2436151" y="0"/>
                  </a:lnTo>
                  <a:lnTo>
                    <a:pt x="2436151" y="504031"/>
                  </a:lnTo>
                  <a:lnTo>
                    <a:pt x="0" y="5040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b" anchorCtr="0">
              <a:noAutofit/>
            </a:bodyPr>
            <a:lstStyle/>
            <a:p>
              <a:pPr marL="0" lvl="0" indent="0" algn="r" defTabSz="1066800">
                <a:lnSpc>
                  <a:spcPct val="90000"/>
                </a:lnSpc>
                <a:spcBef>
                  <a:spcPct val="0"/>
                </a:spcBef>
                <a:spcAft>
                  <a:spcPct val="35000"/>
                </a:spcAft>
                <a:buNone/>
              </a:pPr>
              <a:r>
                <a:rPr lang="en-US" sz="2400" kern="1200" dirty="0"/>
                <a:t>Participation Goal</a:t>
              </a:r>
            </a:p>
          </p:txBody>
        </p:sp>
        <p:sp>
          <p:nvSpPr>
            <p:cNvPr id="22" name="Partial Circle 21">
              <a:extLst>
                <a:ext uri="{FF2B5EF4-FFF2-40B4-BE49-F238E27FC236}">
                  <a16:creationId xmlns:a16="http://schemas.microsoft.com/office/drawing/2014/main" id="{3F05A13C-FA7D-B397-2AEF-25C49525294C}"/>
                </a:ext>
              </a:extLst>
            </p:cNvPr>
            <p:cNvSpPr/>
            <p:nvPr/>
          </p:nvSpPr>
          <p:spPr>
            <a:xfrm rot="19513800">
              <a:off x="4046717" y="1237999"/>
              <a:ext cx="672041" cy="672041"/>
            </a:xfrm>
            <a:prstGeom prst="pie">
              <a:avLst>
                <a:gd name="adj1" fmla="val 12600000"/>
                <a:gd name="adj2" fmla="val 16200000"/>
              </a:avLst>
            </a:prstGeom>
            <a:solidFill>
              <a:srgbClr val="002060"/>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7" name="TextBox 26">
              <a:extLst>
                <a:ext uri="{FF2B5EF4-FFF2-40B4-BE49-F238E27FC236}">
                  <a16:creationId xmlns:a16="http://schemas.microsoft.com/office/drawing/2014/main" id="{BBE14043-9011-8AB6-FAF6-AC173975EDA6}"/>
                </a:ext>
              </a:extLst>
            </p:cNvPr>
            <p:cNvSpPr txBox="1"/>
            <p:nvPr/>
          </p:nvSpPr>
          <p:spPr>
            <a:xfrm>
              <a:off x="5258329" y="1705168"/>
              <a:ext cx="1328051" cy="400110"/>
            </a:xfrm>
            <a:prstGeom prst="rect">
              <a:avLst/>
            </a:prstGeom>
            <a:noFill/>
          </p:spPr>
          <p:txBody>
            <a:bodyPr wrap="square" rtlCol="0">
              <a:spAutoFit/>
            </a:bodyPr>
            <a:lstStyle/>
            <a:p>
              <a:r>
                <a:rPr lang="en-US" sz="2000" dirty="0"/>
                <a:t>25%</a:t>
              </a:r>
            </a:p>
          </p:txBody>
        </p:sp>
      </p:grpSp>
      <p:sp>
        <p:nvSpPr>
          <p:cNvPr id="2" name="TextBox 1">
            <a:extLst>
              <a:ext uri="{FF2B5EF4-FFF2-40B4-BE49-F238E27FC236}">
                <a16:creationId xmlns:a16="http://schemas.microsoft.com/office/drawing/2014/main" id="{A7C8CCAB-1113-BD78-7A56-BBCC3D441D96}"/>
              </a:ext>
            </a:extLst>
          </p:cNvPr>
          <p:cNvSpPr txBox="1"/>
          <p:nvPr/>
        </p:nvSpPr>
        <p:spPr>
          <a:xfrm>
            <a:off x="6686550" y="4478830"/>
            <a:ext cx="4753127" cy="1200329"/>
          </a:xfrm>
          <a:prstGeom prst="rect">
            <a:avLst/>
          </a:prstGeom>
          <a:noFill/>
        </p:spPr>
        <p:txBody>
          <a:bodyPr wrap="square" rtlCol="0">
            <a:spAutoFit/>
          </a:bodyPr>
          <a:lstStyle/>
          <a:p>
            <a:pPr defTabSz="666483">
              <a:lnSpc>
                <a:spcPct val="90000"/>
              </a:lnSpc>
              <a:spcBef>
                <a:spcPct val="0"/>
              </a:spcBef>
              <a:spcAft>
                <a:spcPct val="35000"/>
              </a:spcAft>
            </a:pPr>
            <a:r>
              <a:rPr lang="en-US" sz="2000" kern="1200" dirty="0">
                <a:solidFill>
                  <a:schemeClr val="dk1">
                    <a:hueOff val="0"/>
                    <a:satOff val="0"/>
                    <a:lumOff val="0"/>
                    <a:alphaOff val="0"/>
                  </a:schemeClr>
                </a:solidFill>
                <a:latin typeface="Calibri" panose="020F0502020204030204" pitchFamily="34" charset="0"/>
                <a:cs typeface="Calibri" panose="020F0502020204030204" pitchFamily="34" charset="0"/>
              </a:rPr>
              <a:t>SBEP is a race and gender-neutral program, open to participation without regard to race, color, sex, religion, national or ethnic origin, age or disability.</a:t>
            </a:r>
            <a:endParaRPr lang="en-US" sz="2000" kern="1200" dirty="0">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6E340A79-64E6-A2F7-C57D-27C606582650}"/>
              </a:ext>
            </a:extLst>
          </p:cNvPr>
          <p:cNvGrpSpPr/>
          <p:nvPr/>
        </p:nvGrpSpPr>
        <p:grpSpPr>
          <a:xfrm>
            <a:off x="5231883" y="1944948"/>
            <a:ext cx="6207795" cy="1899661"/>
            <a:chOff x="5764951" y="2497175"/>
            <a:chExt cx="6207795" cy="1899661"/>
          </a:xfrm>
        </p:grpSpPr>
        <p:sp>
          <p:nvSpPr>
            <p:cNvPr id="9" name="Partial Circle 8">
              <a:extLst>
                <a:ext uri="{FF2B5EF4-FFF2-40B4-BE49-F238E27FC236}">
                  <a16:creationId xmlns:a16="http://schemas.microsoft.com/office/drawing/2014/main" id="{A7F54055-9FE3-23EB-A7E9-3D343C910C17}"/>
                </a:ext>
              </a:extLst>
            </p:cNvPr>
            <p:cNvSpPr/>
            <p:nvPr/>
          </p:nvSpPr>
          <p:spPr>
            <a:xfrm rot="19931668">
              <a:off x="5764951" y="2497175"/>
              <a:ext cx="672041" cy="672041"/>
            </a:xfrm>
            <a:prstGeom prst="pie">
              <a:avLst>
                <a:gd name="adj1" fmla="val 12600000"/>
                <a:gd name="adj2" fmla="val 16200000"/>
              </a:avLst>
            </a:prstGeom>
            <a:solidFill>
              <a:srgbClr val="002060"/>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6" name="Freeform: Shape 15">
              <a:extLst>
                <a:ext uri="{FF2B5EF4-FFF2-40B4-BE49-F238E27FC236}">
                  <a16:creationId xmlns:a16="http://schemas.microsoft.com/office/drawing/2014/main" id="{A2F6927A-C9C2-22BE-F3C1-8D76499F77BE}"/>
                </a:ext>
              </a:extLst>
            </p:cNvPr>
            <p:cNvSpPr/>
            <p:nvPr/>
          </p:nvSpPr>
          <p:spPr>
            <a:xfrm>
              <a:off x="6202976" y="2653371"/>
              <a:ext cx="2776758" cy="359651"/>
            </a:xfrm>
            <a:custGeom>
              <a:avLst/>
              <a:gdLst>
                <a:gd name="connsiteX0" fmla="*/ 0 w 2776758"/>
                <a:gd name="connsiteY0" fmla="*/ 0 h 3360208"/>
                <a:gd name="connsiteX1" fmla="*/ 2776758 w 2776758"/>
                <a:gd name="connsiteY1" fmla="*/ 0 h 3360208"/>
                <a:gd name="connsiteX2" fmla="*/ 2776758 w 2776758"/>
                <a:gd name="connsiteY2" fmla="*/ 3360208 h 3360208"/>
                <a:gd name="connsiteX3" fmla="*/ 0 w 2776758"/>
                <a:gd name="connsiteY3" fmla="*/ 3360208 h 3360208"/>
                <a:gd name="connsiteX4" fmla="*/ 0 w 2776758"/>
                <a:gd name="connsiteY4" fmla="*/ 0 h 336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6758" h="3360208">
                  <a:moveTo>
                    <a:pt x="0" y="0"/>
                  </a:moveTo>
                  <a:lnTo>
                    <a:pt x="2776758" y="0"/>
                  </a:lnTo>
                  <a:lnTo>
                    <a:pt x="2776758" y="3360208"/>
                  </a:lnTo>
                  <a:lnTo>
                    <a:pt x="0" y="336020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1066800">
                <a:lnSpc>
                  <a:spcPct val="90000"/>
                </a:lnSpc>
                <a:spcBef>
                  <a:spcPct val="0"/>
                </a:spcBef>
                <a:spcAft>
                  <a:spcPct val="35000"/>
                </a:spcAft>
                <a:buNone/>
              </a:pPr>
              <a:r>
                <a:rPr lang="en-US" sz="2800" kern="1200" dirty="0"/>
                <a:t>Award Contracts</a:t>
              </a:r>
            </a:p>
          </p:txBody>
        </p:sp>
        <p:sp>
          <p:nvSpPr>
            <p:cNvPr id="5" name="TextBox 4">
              <a:extLst>
                <a:ext uri="{FF2B5EF4-FFF2-40B4-BE49-F238E27FC236}">
                  <a16:creationId xmlns:a16="http://schemas.microsoft.com/office/drawing/2014/main" id="{EFF078BA-B8B0-1129-2C1A-54B1D9E9EB80}"/>
                </a:ext>
              </a:extLst>
            </p:cNvPr>
            <p:cNvSpPr txBox="1"/>
            <p:nvPr/>
          </p:nvSpPr>
          <p:spPr>
            <a:xfrm>
              <a:off x="6514954" y="3073397"/>
              <a:ext cx="5457792" cy="1323439"/>
            </a:xfrm>
            <a:prstGeom prst="rect">
              <a:avLst/>
            </a:prstGeom>
            <a:noFill/>
          </p:spPr>
          <p:txBody>
            <a:bodyPr wrap="square" rtlCol="0">
              <a:spAutoFit/>
            </a:bodyPr>
            <a:lstStyle/>
            <a:p>
              <a:r>
                <a:rPr lang="en-US" sz="2000" dirty="0">
                  <a:solidFill>
                    <a:schemeClr val="dk1">
                      <a:hueOff val="0"/>
                      <a:satOff val="0"/>
                      <a:lumOff val="0"/>
                      <a:alphaOff val="0"/>
                    </a:schemeClr>
                  </a:solidFill>
                  <a:latin typeface="Calibri" panose="020F0502020204030204" pitchFamily="34" charset="0"/>
                  <a:cs typeface="Calibri" panose="020F0502020204030204" pitchFamily="34" charset="0"/>
                </a:rPr>
                <a:t>A</a:t>
              </a:r>
              <a:r>
                <a:rPr lang="en-US" sz="2000" kern="1200" dirty="0">
                  <a:solidFill>
                    <a:schemeClr val="dk1">
                      <a:hueOff val="0"/>
                      <a:satOff val="0"/>
                      <a:lumOff val="0"/>
                      <a:alphaOff val="0"/>
                    </a:schemeClr>
                  </a:solidFill>
                  <a:latin typeface="Calibri" panose="020F0502020204030204" pitchFamily="34" charset="0"/>
                  <a:cs typeface="Calibri" panose="020F0502020204030204" pitchFamily="34" charset="0"/>
                </a:rPr>
                <a:t>rchitectural design services, Engineering Design services or construction services - $50,000 or greater to utilize certified small businesses, subcontractors, suppliers and consultants</a:t>
              </a:r>
              <a:endParaRPr lang="en-US" sz="2000" dirty="0">
                <a:latin typeface="Calibri" panose="020F0502020204030204" pitchFamily="34" charset="0"/>
                <a:cs typeface="Calibri" panose="020F0502020204030204" pitchFamily="34" charset="0"/>
              </a:endParaRPr>
            </a:p>
          </p:txBody>
        </p:sp>
      </p:grpSp>
      <p:sp>
        <p:nvSpPr>
          <p:cNvPr id="14" name="Slide Number Placeholder 13">
            <a:extLst>
              <a:ext uri="{FF2B5EF4-FFF2-40B4-BE49-F238E27FC236}">
                <a16:creationId xmlns:a16="http://schemas.microsoft.com/office/drawing/2014/main" id="{55BA4D1B-89CB-969D-D166-4991D6BB9842}"/>
              </a:ext>
            </a:extLst>
          </p:cNvPr>
          <p:cNvSpPr>
            <a:spLocks noGrp="1"/>
          </p:cNvSpPr>
          <p:nvPr>
            <p:ph type="sldNum" sz="quarter" idx="12"/>
          </p:nvPr>
        </p:nvSpPr>
        <p:spPr/>
        <p:txBody>
          <a:bodyPr/>
          <a:lstStyle/>
          <a:p>
            <a:fld id="{8F377299-36CD-E049-B4A4-56FC7F2EF3FB}" type="slidenum">
              <a:rPr lang="en-US" smtClean="0"/>
              <a:pPr/>
              <a:t>2</a:t>
            </a:fld>
            <a:endParaRPr lang="en-US" dirty="0"/>
          </a:p>
        </p:txBody>
      </p:sp>
      <p:pic>
        <p:nvPicPr>
          <p:cNvPr id="19" name="Picture 18" descr="A cover of a book&#10;&#10;Description automatically generated with medium confidence">
            <a:extLst>
              <a:ext uri="{FF2B5EF4-FFF2-40B4-BE49-F238E27FC236}">
                <a16:creationId xmlns:a16="http://schemas.microsoft.com/office/drawing/2014/main" id="{AD41F026-BB37-DF8E-D5D7-1774AE4913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084" y="1574019"/>
            <a:ext cx="2268664" cy="3273407"/>
          </a:xfrm>
          <a:prstGeom prst="rect">
            <a:avLst/>
          </a:prstGeom>
        </p:spPr>
      </p:pic>
    </p:spTree>
    <p:extLst>
      <p:ext uri="{BB962C8B-B14F-4D97-AF65-F5344CB8AC3E}">
        <p14:creationId xmlns:p14="http://schemas.microsoft.com/office/powerpoint/2010/main" val="34010065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7FD660B-ACF5-65B3-99EB-86CEF29F48C7}"/>
              </a:ext>
            </a:extLst>
          </p:cNvPr>
          <p:cNvSpPr>
            <a:spLocks noGrp="1"/>
          </p:cNvSpPr>
          <p:nvPr>
            <p:ph type="sldNum" sz="quarter" idx="11"/>
          </p:nvPr>
        </p:nvSpPr>
        <p:spPr/>
        <p:txBody>
          <a:bodyPr/>
          <a:lstStyle/>
          <a:p>
            <a:pPr>
              <a:defRPr/>
            </a:pPr>
            <a:fld id="{0CF0625A-6DA4-2542-A4CE-A3929B575227}" type="slidenum">
              <a:rPr lang="en-US" smtClean="0"/>
              <a:pPr>
                <a:defRPr/>
              </a:pPr>
              <a:t>20</a:t>
            </a:fld>
            <a:endParaRPr lang="en-US"/>
          </a:p>
        </p:txBody>
      </p:sp>
      <p:pic>
        <p:nvPicPr>
          <p:cNvPr id="5" name="Picture 4">
            <a:extLst>
              <a:ext uri="{FF2B5EF4-FFF2-40B4-BE49-F238E27FC236}">
                <a16:creationId xmlns:a16="http://schemas.microsoft.com/office/drawing/2014/main" id="{A17F11A2-B062-4812-FD6D-F640A29FE8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542"/>
            <a:ext cx="12205250" cy="707197"/>
          </a:xfrm>
          <a:prstGeom prst="rect">
            <a:avLst/>
          </a:prstGeom>
        </p:spPr>
      </p:pic>
      <p:sp>
        <p:nvSpPr>
          <p:cNvPr id="8" name="TextBox 7">
            <a:extLst>
              <a:ext uri="{FF2B5EF4-FFF2-40B4-BE49-F238E27FC236}">
                <a16:creationId xmlns:a16="http://schemas.microsoft.com/office/drawing/2014/main" id="{737963BF-832E-2BFB-DA42-9223EBF8F996}"/>
              </a:ext>
            </a:extLst>
          </p:cNvPr>
          <p:cNvSpPr txBox="1"/>
          <p:nvPr/>
        </p:nvSpPr>
        <p:spPr>
          <a:xfrm>
            <a:off x="3274140" y="30668"/>
            <a:ext cx="4925963" cy="584775"/>
          </a:xfrm>
          <a:prstGeom prst="rect">
            <a:avLst/>
          </a:prstGeom>
          <a:noFill/>
        </p:spPr>
        <p:txBody>
          <a:bodyPr wrap="square" rtlCol="0">
            <a:spAutoFit/>
          </a:bodyPr>
          <a:lstStyle/>
          <a:p>
            <a:pPr algn="ctr"/>
            <a:r>
              <a:rPr lang="en-US" sz="3200" b="1" dirty="0">
                <a:solidFill>
                  <a:schemeClr val="bg1"/>
                </a:solidFill>
              </a:rPr>
              <a:t>RECAP AND NEXT STEPS</a:t>
            </a:r>
          </a:p>
        </p:txBody>
      </p:sp>
      <p:sp>
        <p:nvSpPr>
          <p:cNvPr id="3" name="TextBox 2">
            <a:extLst>
              <a:ext uri="{FF2B5EF4-FFF2-40B4-BE49-F238E27FC236}">
                <a16:creationId xmlns:a16="http://schemas.microsoft.com/office/drawing/2014/main" id="{FF479AB0-D9FE-5068-F07A-6D313329C54D}"/>
              </a:ext>
            </a:extLst>
          </p:cNvPr>
          <p:cNvSpPr txBox="1"/>
          <p:nvPr/>
        </p:nvSpPr>
        <p:spPr>
          <a:xfrm>
            <a:off x="1042219" y="920621"/>
            <a:ext cx="10497416" cy="5262979"/>
          </a:xfrm>
          <a:prstGeom prst="rect">
            <a:avLst/>
          </a:prstGeom>
          <a:noFill/>
        </p:spPr>
        <p:txBody>
          <a:bodyPr wrap="square">
            <a:spAutoFit/>
          </a:bodyPr>
          <a:lstStyle/>
          <a:p>
            <a:pPr marL="342900" indent="-342900">
              <a:buFont typeface="Arial" panose="020B0604020202020204" pitchFamily="34" charset="0"/>
              <a:buChar char="•"/>
            </a:pPr>
            <a:r>
              <a:rPr lang="en-US" sz="2400" dirty="0"/>
              <a:t>Register in Bonfire</a:t>
            </a:r>
          </a:p>
          <a:p>
            <a:pPr marL="285750" indent="-285750">
              <a:buFont typeface="Wingdings" panose="05000000000000000000" pitchFamily="2" charset="2"/>
              <a:buChar char="v"/>
            </a:pPr>
            <a:endParaRPr lang="en-US" sz="2400" dirty="0"/>
          </a:p>
          <a:p>
            <a:pPr marL="342900" indent="-342900">
              <a:buFont typeface="Arial" panose="020B0604020202020204" pitchFamily="34" charset="0"/>
              <a:buChar char="•"/>
            </a:pPr>
            <a:r>
              <a:rPr lang="en-US" sz="2400" dirty="0"/>
              <a:t>Familiarize yourself with FBISD’s Purchasing procedures. Know the rules and regulations the District follows.</a:t>
            </a:r>
          </a:p>
          <a:p>
            <a:pPr marL="285750" indent="-285750">
              <a:buFont typeface="Wingdings" panose="05000000000000000000" pitchFamily="2" charset="2"/>
              <a:buChar char="v"/>
            </a:pPr>
            <a:endParaRPr lang="en-US" sz="2400" dirty="0"/>
          </a:p>
          <a:p>
            <a:pPr marL="342900" indent="-342900">
              <a:buFont typeface="Arial" panose="020B0604020202020204" pitchFamily="34" charset="0"/>
              <a:buChar char="•"/>
            </a:pPr>
            <a:r>
              <a:rPr lang="en-US" sz="2400" dirty="0"/>
              <a:t>Watch for bidding opportunities – Monitor the Purchasing Department’s web site, Bonfire, Fort Bend Herald Newspaper and/or Electronic State Business Daily (ESBD)</a:t>
            </a:r>
          </a:p>
          <a:p>
            <a:endParaRPr lang="en-US" sz="2400" dirty="0"/>
          </a:p>
          <a:p>
            <a:pPr marL="342900" indent="-342900">
              <a:buFont typeface="Arial" panose="020B0604020202020204" pitchFamily="34" charset="0"/>
              <a:buChar char="•"/>
            </a:pPr>
            <a:r>
              <a:rPr lang="en-US" sz="2400" dirty="0"/>
              <a:t>Offer quality goods/services. Remember FBISD evaluates based on Overall Best Value. </a:t>
            </a:r>
          </a:p>
          <a:p>
            <a:pPr marL="285750" indent="-285750">
              <a:buFont typeface="Wingdings" panose="05000000000000000000" pitchFamily="2" charset="2"/>
              <a:buChar char="v"/>
            </a:pPr>
            <a:endParaRPr lang="en-US" sz="2400" dirty="0"/>
          </a:p>
          <a:p>
            <a:pPr marL="342900" indent="-342900">
              <a:buFont typeface="Arial" panose="020B0604020202020204" pitchFamily="34" charset="0"/>
              <a:buChar char="•"/>
            </a:pPr>
            <a:r>
              <a:rPr lang="en-US" sz="2400" dirty="0"/>
              <a:t>If you do not receive an award, find out why. Review the bid tabulation and/or request a debrief from the Buyer.</a:t>
            </a:r>
          </a:p>
        </p:txBody>
      </p:sp>
    </p:spTree>
    <p:extLst>
      <p:ext uri="{BB962C8B-B14F-4D97-AF65-F5344CB8AC3E}">
        <p14:creationId xmlns:p14="http://schemas.microsoft.com/office/powerpoint/2010/main" val="27695392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7FD660B-ACF5-65B3-99EB-86CEF29F48C7}"/>
              </a:ext>
            </a:extLst>
          </p:cNvPr>
          <p:cNvSpPr>
            <a:spLocks noGrp="1"/>
          </p:cNvSpPr>
          <p:nvPr>
            <p:ph type="sldNum" sz="quarter" idx="11"/>
          </p:nvPr>
        </p:nvSpPr>
        <p:spPr/>
        <p:txBody>
          <a:bodyPr/>
          <a:lstStyle/>
          <a:p>
            <a:pPr>
              <a:defRPr/>
            </a:pPr>
            <a:fld id="{0CF0625A-6DA4-2542-A4CE-A3929B575227}" type="slidenum">
              <a:rPr lang="en-US" smtClean="0"/>
              <a:pPr>
                <a:defRPr/>
              </a:pPr>
              <a:t>21</a:t>
            </a:fld>
            <a:endParaRPr lang="en-US"/>
          </a:p>
        </p:txBody>
      </p:sp>
      <p:pic>
        <p:nvPicPr>
          <p:cNvPr id="5" name="Picture 4">
            <a:extLst>
              <a:ext uri="{FF2B5EF4-FFF2-40B4-BE49-F238E27FC236}">
                <a16:creationId xmlns:a16="http://schemas.microsoft.com/office/drawing/2014/main" id="{A17F11A2-B062-4812-FD6D-F640A29FE8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542"/>
            <a:ext cx="12205250" cy="707197"/>
          </a:xfrm>
          <a:prstGeom prst="rect">
            <a:avLst/>
          </a:prstGeom>
        </p:spPr>
      </p:pic>
      <p:sp>
        <p:nvSpPr>
          <p:cNvPr id="8" name="TextBox 7">
            <a:extLst>
              <a:ext uri="{FF2B5EF4-FFF2-40B4-BE49-F238E27FC236}">
                <a16:creationId xmlns:a16="http://schemas.microsoft.com/office/drawing/2014/main" id="{737963BF-832E-2BFB-DA42-9223EBF8F996}"/>
              </a:ext>
            </a:extLst>
          </p:cNvPr>
          <p:cNvSpPr txBox="1"/>
          <p:nvPr/>
        </p:nvSpPr>
        <p:spPr>
          <a:xfrm>
            <a:off x="3274140" y="30668"/>
            <a:ext cx="4925963" cy="584775"/>
          </a:xfrm>
          <a:prstGeom prst="rect">
            <a:avLst/>
          </a:prstGeom>
          <a:noFill/>
        </p:spPr>
        <p:txBody>
          <a:bodyPr wrap="square" rtlCol="0">
            <a:spAutoFit/>
          </a:bodyPr>
          <a:lstStyle/>
          <a:p>
            <a:pPr algn="ctr"/>
            <a:r>
              <a:rPr lang="en-US" sz="3200" b="1" dirty="0">
                <a:solidFill>
                  <a:schemeClr val="bg1"/>
                </a:solidFill>
              </a:rPr>
              <a:t>CURRENT OPPORTUNITIES</a:t>
            </a:r>
          </a:p>
        </p:txBody>
      </p:sp>
      <p:graphicFrame>
        <p:nvGraphicFramePr>
          <p:cNvPr id="2" name="Table 1">
            <a:extLst>
              <a:ext uri="{FF2B5EF4-FFF2-40B4-BE49-F238E27FC236}">
                <a16:creationId xmlns:a16="http://schemas.microsoft.com/office/drawing/2014/main" id="{485F38F9-E647-F478-9868-73225470F4F0}"/>
              </a:ext>
            </a:extLst>
          </p:cNvPr>
          <p:cNvGraphicFramePr>
            <a:graphicFrameLocks noGrp="1"/>
          </p:cNvGraphicFramePr>
          <p:nvPr>
            <p:extLst>
              <p:ext uri="{D42A27DB-BD31-4B8C-83A1-F6EECF244321}">
                <p14:modId xmlns:p14="http://schemas.microsoft.com/office/powerpoint/2010/main" val="2950703147"/>
              </p:ext>
            </p:extLst>
          </p:nvPr>
        </p:nvGraphicFramePr>
        <p:xfrm>
          <a:off x="460375" y="2120900"/>
          <a:ext cx="10996083" cy="4013200"/>
        </p:xfrm>
        <a:graphic>
          <a:graphicData uri="http://schemas.openxmlformats.org/drawingml/2006/table">
            <a:tbl>
              <a:tblPr/>
              <a:tblGrid>
                <a:gridCol w="882036">
                  <a:extLst>
                    <a:ext uri="{9D8B030D-6E8A-4147-A177-3AD203B41FA5}">
                      <a16:colId xmlns:a16="http://schemas.microsoft.com/office/drawing/2014/main" val="2188805668"/>
                    </a:ext>
                  </a:extLst>
                </a:gridCol>
                <a:gridCol w="1606297">
                  <a:extLst>
                    <a:ext uri="{9D8B030D-6E8A-4147-A177-3AD203B41FA5}">
                      <a16:colId xmlns:a16="http://schemas.microsoft.com/office/drawing/2014/main" val="855677648"/>
                    </a:ext>
                  </a:extLst>
                </a:gridCol>
                <a:gridCol w="5398869">
                  <a:extLst>
                    <a:ext uri="{9D8B030D-6E8A-4147-A177-3AD203B41FA5}">
                      <a16:colId xmlns:a16="http://schemas.microsoft.com/office/drawing/2014/main" val="3448712944"/>
                    </a:ext>
                  </a:extLst>
                </a:gridCol>
                <a:gridCol w="3108881">
                  <a:extLst>
                    <a:ext uri="{9D8B030D-6E8A-4147-A177-3AD203B41FA5}">
                      <a16:colId xmlns:a16="http://schemas.microsoft.com/office/drawing/2014/main" val="1636882846"/>
                    </a:ext>
                  </a:extLst>
                </a:gridCol>
              </a:tblGrid>
              <a:tr h="474468">
                <a:tc>
                  <a:txBody>
                    <a:bodyPr/>
                    <a:lstStyle/>
                    <a:p>
                      <a:pPr algn="l" fontAlgn="base"/>
                      <a:endParaRPr lang="en-US" sz="1400" b="1" dirty="0">
                        <a:solidFill>
                          <a:srgbClr val="333333"/>
                        </a:solidFill>
                        <a:effectLst/>
                        <a:latin typeface="inherit"/>
                      </a:endParaRPr>
                    </a:p>
                  </a:txBody>
                  <a:tcPr marL="51930" marR="133533" marT="35609" marB="35609" anchor="ctr">
                    <a:lnL>
                      <a:noFill/>
                    </a:lnL>
                    <a:lnR>
                      <a:noFill/>
                    </a:lnR>
                    <a:lnT>
                      <a:noFill/>
                    </a:lnT>
                    <a:lnB w="9525" cap="flat" cmpd="sng" algn="ctr">
                      <a:solidFill>
                        <a:srgbClr val="EBEBEB"/>
                      </a:solidFill>
                      <a:prstDash val="solid"/>
                      <a:round/>
                      <a:headEnd type="none" w="med" len="med"/>
                      <a:tailEnd type="none" w="med" len="med"/>
                    </a:lnB>
                    <a:solidFill>
                      <a:srgbClr val="FFFFFF"/>
                    </a:solidFill>
                  </a:tcPr>
                </a:tc>
                <a:tc>
                  <a:txBody>
                    <a:bodyPr/>
                    <a:lstStyle/>
                    <a:p>
                      <a:pPr algn="l" fontAlgn="base"/>
                      <a:endParaRPr lang="en-US" sz="1400" b="1">
                        <a:solidFill>
                          <a:srgbClr val="333333"/>
                        </a:solidFill>
                        <a:effectLst/>
                        <a:latin typeface="inherit"/>
                      </a:endParaRPr>
                    </a:p>
                  </a:txBody>
                  <a:tcPr marL="51930" marR="133533" marT="35609" marB="35609" anchor="ctr">
                    <a:lnL>
                      <a:noFill/>
                    </a:lnL>
                    <a:lnR>
                      <a:noFill/>
                    </a:lnR>
                    <a:lnT>
                      <a:noFill/>
                    </a:lnT>
                    <a:lnB w="9525" cap="flat" cmpd="sng" algn="ctr">
                      <a:solidFill>
                        <a:srgbClr val="EBEBEB"/>
                      </a:solidFill>
                      <a:prstDash val="solid"/>
                      <a:round/>
                      <a:headEnd type="none" w="med" len="med"/>
                      <a:tailEnd type="none" w="med" len="med"/>
                    </a:lnB>
                    <a:solidFill>
                      <a:srgbClr val="FFFFFF"/>
                    </a:solidFill>
                  </a:tcPr>
                </a:tc>
                <a:tc>
                  <a:txBody>
                    <a:bodyPr/>
                    <a:lstStyle/>
                    <a:p>
                      <a:pPr algn="l" fontAlgn="base"/>
                      <a:endParaRPr lang="en-US" sz="1400" b="1">
                        <a:solidFill>
                          <a:srgbClr val="333333"/>
                        </a:solidFill>
                        <a:effectLst/>
                        <a:latin typeface="inherit"/>
                      </a:endParaRPr>
                    </a:p>
                  </a:txBody>
                  <a:tcPr marL="51930" marR="133533" marT="35609" marB="35609" anchor="ctr">
                    <a:lnL>
                      <a:noFill/>
                    </a:lnL>
                    <a:lnR>
                      <a:noFill/>
                    </a:lnR>
                    <a:lnT>
                      <a:noFill/>
                    </a:lnT>
                    <a:lnB w="9525" cap="flat" cmpd="sng" algn="ctr">
                      <a:solidFill>
                        <a:srgbClr val="EBEBEB"/>
                      </a:solidFill>
                      <a:prstDash val="solid"/>
                      <a:round/>
                      <a:headEnd type="none" w="med" len="med"/>
                      <a:tailEnd type="none" w="med" len="med"/>
                    </a:lnB>
                    <a:solidFill>
                      <a:srgbClr val="FFFFFF"/>
                    </a:solidFill>
                  </a:tcPr>
                </a:tc>
                <a:tc>
                  <a:txBody>
                    <a:bodyPr/>
                    <a:lstStyle/>
                    <a:p>
                      <a:pPr algn="l" fontAlgn="base"/>
                      <a:endParaRPr lang="en-US" sz="1400" b="1">
                        <a:solidFill>
                          <a:srgbClr val="333333"/>
                        </a:solidFill>
                        <a:effectLst/>
                        <a:latin typeface="inherit"/>
                      </a:endParaRPr>
                    </a:p>
                  </a:txBody>
                  <a:tcPr marL="51930" marR="133533" marT="35609" marB="35609" anchor="ctr">
                    <a:lnL>
                      <a:noFill/>
                    </a:lnL>
                    <a:lnR>
                      <a:noFill/>
                    </a:lnR>
                    <a:lnT>
                      <a:noFill/>
                    </a:lnT>
                    <a:lnB w="9525" cap="flat" cmpd="sng" algn="ctr">
                      <a:solidFill>
                        <a:srgbClr val="EBEBEB"/>
                      </a:solidFill>
                      <a:prstDash val="solid"/>
                      <a:round/>
                      <a:headEnd type="none" w="med" len="med"/>
                      <a:tailEnd type="none" w="med" len="med"/>
                    </a:lnB>
                    <a:solidFill>
                      <a:srgbClr val="FFFFFF"/>
                    </a:solidFill>
                  </a:tcPr>
                </a:tc>
                <a:extLst>
                  <a:ext uri="{0D108BD9-81ED-4DB2-BD59-A6C34878D82A}">
                    <a16:rowId xmlns:a16="http://schemas.microsoft.com/office/drawing/2014/main" val="1989999659"/>
                  </a:ext>
                </a:extLst>
              </a:tr>
              <a:tr h="884683">
                <a:tc>
                  <a:txBody>
                    <a:bodyPr/>
                    <a:lstStyle/>
                    <a:p>
                      <a:pPr algn="ctr" fontAlgn="base"/>
                      <a:r>
                        <a:rPr lang="en-US" sz="1400" b="1" cap="all" dirty="0">
                          <a:solidFill>
                            <a:srgbClr val="694000"/>
                          </a:solidFill>
                          <a:effectLst/>
                          <a:latin typeface="inherit"/>
                        </a:rPr>
                        <a:t>Open</a:t>
                      </a:r>
                    </a:p>
                  </a:txBody>
                  <a:tcPr marL="51930" marR="51930" marT="51930" marB="51930"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FFFFF"/>
                    </a:solidFill>
                  </a:tcPr>
                </a:tc>
                <a:tc>
                  <a:txBody>
                    <a:bodyPr/>
                    <a:lstStyle/>
                    <a:p>
                      <a:pPr fontAlgn="base"/>
                      <a:r>
                        <a:rPr lang="en-US" sz="1400">
                          <a:solidFill>
                            <a:srgbClr val="333333"/>
                          </a:solidFill>
                          <a:effectLst/>
                          <a:latin typeface="inherit"/>
                        </a:rPr>
                        <a:t>RFP 25-047LB</a:t>
                      </a:r>
                    </a:p>
                  </a:txBody>
                  <a:tcPr marL="51930" marR="51930" marT="51930" marB="51930"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FFFFF"/>
                    </a:solidFill>
                  </a:tcPr>
                </a:tc>
                <a:tc>
                  <a:txBody>
                    <a:bodyPr/>
                    <a:lstStyle/>
                    <a:p>
                      <a:pPr fontAlgn="base"/>
                      <a:r>
                        <a:rPr lang="en-US" sz="1400" b="1">
                          <a:solidFill>
                            <a:srgbClr val="333333"/>
                          </a:solidFill>
                          <a:effectLst/>
                          <a:latin typeface="inherit"/>
                        </a:rPr>
                        <a:t>Photography and Yearbook Services</a:t>
                      </a:r>
                      <a:endParaRPr lang="en-US" sz="1400">
                        <a:solidFill>
                          <a:srgbClr val="333333"/>
                        </a:solidFill>
                        <a:effectLst/>
                        <a:latin typeface="inherit"/>
                      </a:endParaRPr>
                    </a:p>
                  </a:txBody>
                  <a:tcPr marL="51930" marR="51930" marT="51930" marB="51930"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FFFFF"/>
                    </a:solidFill>
                  </a:tcPr>
                </a:tc>
                <a:tc>
                  <a:txBody>
                    <a:bodyPr/>
                    <a:lstStyle/>
                    <a:p>
                      <a:pPr fontAlgn="base"/>
                      <a:r>
                        <a:rPr lang="en-US" sz="1400">
                          <a:solidFill>
                            <a:srgbClr val="333333"/>
                          </a:solidFill>
                          <a:effectLst/>
                          <a:latin typeface="inherit"/>
                        </a:rPr>
                        <a:t>Apr 18th 2025, 2:00 PM CDT</a:t>
                      </a:r>
                    </a:p>
                  </a:txBody>
                  <a:tcPr marL="51930" marR="51930" marT="51930" marB="51930"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FFFFF"/>
                    </a:solidFill>
                  </a:tcPr>
                </a:tc>
                <a:extLst>
                  <a:ext uri="{0D108BD9-81ED-4DB2-BD59-A6C34878D82A}">
                    <a16:rowId xmlns:a16="http://schemas.microsoft.com/office/drawing/2014/main" val="2675943196"/>
                  </a:ext>
                </a:extLst>
              </a:tr>
              <a:tr h="884683">
                <a:tc>
                  <a:txBody>
                    <a:bodyPr/>
                    <a:lstStyle/>
                    <a:p>
                      <a:pPr algn="ctr" fontAlgn="base"/>
                      <a:r>
                        <a:rPr lang="en-US" sz="1400" b="1" cap="all">
                          <a:solidFill>
                            <a:srgbClr val="694000"/>
                          </a:solidFill>
                          <a:effectLst/>
                          <a:latin typeface="inherit"/>
                        </a:rPr>
                        <a:t>Open</a:t>
                      </a:r>
                    </a:p>
                  </a:txBody>
                  <a:tcPr marL="51930" marR="51930" marT="51930" marB="51930"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FFFFF"/>
                    </a:solidFill>
                  </a:tcPr>
                </a:tc>
                <a:tc>
                  <a:txBody>
                    <a:bodyPr/>
                    <a:lstStyle/>
                    <a:p>
                      <a:pPr fontAlgn="base"/>
                      <a:r>
                        <a:rPr lang="en-US" sz="1400">
                          <a:solidFill>
                            <a:srgbClr val="333333"/>
                          </a:solidFill>
                          <a:effectLst/>
                          <a:latin typeface="inherit"/>
                        </a:rPr>
                        <a:t>RFP 25-024AR</a:t>
                      </a:r>
                    </a:p>
                  </a:txBody>
                  <a:tcPr marL="51930" marR="51930" marT="51930" marB="51930"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FFFFF"/>
                    </a:solidFill>
                  </a:tcPr>
                </a:tc>
                <a:tc>
                  <a:txBody>
                    <a:bodyPr/>
                    <a:lstStyle/>
                    <a:p>
                      <a:pPr fontAlgn="base"/>
                      <a:r>
                        <a:rPr lang="en-US" sz="1400" b="1">
                          <a:solidFill>
                            <a:srgbClr val="333333"/>
                          </a:solidFill>
                          <a:effectLst/>
                          <a:latin typeface="inherit"/>
                        </a:rPr>
                        <a:t>Lawn Maintenance and Landscaping Services and Related Items</a:t>
                      </a:r>
                      <a:endParaRPr lang="en-US" sz="1400">
                        <a:solidFill>
                          <a:srgbClr val="333333"/>
                        </a:solidFill>
                        <a:effectLst/>
                        <a:latin typeface="inherit"/>
                      </a:endParaRPr>
                    </a:p>
                  </a:txBody>
                  <a:tcPr marL="51930" marR="51930" marT="51930" marB="51930"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FFFFF"/>
                    </a:solidFill>
                  </a:tcPr>
                </a:tc>
                <a:tc>
                  <a:txBody>
                    <a:bodyPr/>
                    <a:lstStyle/>
                    <a:p>
                      <a:pPr fontAlgn="base"/>
                      <a:r>
                        <a:rPr lang="en-US" sz="1400">
                          <a:solidFill>
                            <a:srgbClr val="333333"/>
                          </a:solidFill>
                          <a:effectLst/>
                          <a:latin typeface="inherit"/>
                        </a:rPr>
                        <a:t>Apr 30th 2025, 2:00 PM CDT</a:t>
                      </a:r>
                    </a:p>
                  </a:txBody>
                  <a:tcPr marL="51930" marR="51930" marT="51930" marB="51930"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FFFFF"/>
                    </a:solidFill>
                  </a:tcPr>
                </a:tc>
                <a:extLst>
                  <a:ext uri="{0D108BD9-81ED-4DB2-BD59-A6C34878D82A}">
                    <a16:rowId xmlns:a16="http://schemas.microsoft.com/office/drawing/2014/main" val="106245003"/>
                  </a:ext>
                </a:extLst>
              </a:tr>
              <a:tr h="884683">
                <a:tc>
                  <a:txBody>
                    <a:bodyPr/>
                    <a:lstStyle/>
                    <a:p>
                      <a:pPr algn="ctr" fontAlgn="base"/>
                      <a:r>
                        <a:rPr lang="en-US" sz="1400" b="1" cap="all">
                          <a:solidFill>
                            <a:srgbClr val="694000"/>
                          </a:solidFill>
                          <a:effectLst/>
                          <a:latin typeface="inherit"/>
                        </a:rPr>
                        <a:t>Open</a:t>
                      </a:r>
                    </a:p>
                  </a:txBody>
                  <a:tcPr marL="51930" marR="51930" marT="51930" marB="51930"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FFFFF"/>
                    </a:solidFill>
                  </a:tcPr>
                </a:tc>
                <a:tc>
                  <a:txBody>
                    <a:bodyPr/>
                    <a:lstStyle/>
                    <a:p>
                      <a:pPr fontAlgn="base"/>
                      <a:r>
                        <a:rPr lang="en-US" sz="1400">
                          <a:solidFill>
                            <a:srgbClr val="333333"/>
                          </a:solidFill>
                          <a:effectLst/>
                          <a:latin typeface="inherit"/>
                        </a:rPr>
                        <a:t>RFP 25-053AR</a:t>
                      </a:r>
                    </a:p>
                  </a:txBody>
                  <a:tcPr marL="51930" marR="51930" marT="51930" marB="51930"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FFFFF"/>
                    </a:solidFill>
                  </a:tcPr>
                </a:tc>
                <a:tc>
                  <a:txBody>
                    <a:bodyPr/>
                    <a:lstStyle/>
                    <a:p>
                      <a:pPr fontAlgn="base"/>
                      <a:r>
                        <a:rPr lang="en-US" sz="1400" b="1">
                          <a:solidFill>
                            <a:srgbClr val="333333"/>
                          </a:solidFill>
                          <a:effectLst/>
                          <a:latin typeface="inherit"/>
                        </a:rPr>
                        <a:t>Districtwide Security Guard Services</a:t>
                      </a:r>
                      <a:endParaRPr lang="en-US" sz="1400">
                        <a:solidFill>
                          <a:srgbClr val="333333"/>
                        </a:solidFill>
                        <a:effectLst/>
                        <a:latin typeface="inherit"/>
                      </a:endParaRPr>
                    </a:p>
                  </a:txBody>
                  <a:tcPr marL="51930" marR="51930" marT="51930" marB="51930"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FFFFF"/>
                    </a:solidFill>
                  </a:tcPr>
                </a:tc>
                <a:tc>
                  <a:txBody>
                    <a:bodyPr/>
                    <a:lstStyle/>
                    <a:p>
                      <a:pPr fontAlgn="base"/>
                      <a:r>
                        <a:rPr lang="en-US" sz="1400">
                          <a:solidFill>
                            <a:srgbClr val="333333"/>
                          </a:solidFill>
                          <a:effectLst/>
                          <a:latin typeface="inherit"/>
                        </a:rPr>
                        <a:t>May 2nd 2025, 2:00 PM CDT</a:t>
                      </a:r>
                    </a:p>
                  </a:txBody>
                  <a:tcPr marL="51930" marR="51930" marT="51930" marB="51930"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FFFFF"/>
                    </a:solidFill>
                  </a:tcPr>
                </a:tc>
                <a:extLst>
                  <a:ext uri="{0D108BD9-81ED-4DB2-BD59-A6C34878D82A}">
                    <a16:rowId xmlns:a16="http://schemas.microsoft.com/office/drawing/2014/main" val="2960319482"/>
                  </a:ext>
                </a:extLst>
              </a:tr>
              <a:tr h="884683">
                <a:tc>
                  <a:txBody>
                    <a:bodyPr/>
                    <a:lstStyle/>
                    <a:p>
                      <a:pPr algn="ctr" fontAlgn="base"/>
                      <a:r>
                        <a:rPr lang="en-US" sz="1400" b="1" cap="all">
                          <a:solidFill>
                            <a:srgbClr val="694000"/>
                          </a:solidFill>
                          <a:effectLst/>
                          <a:latin typeface="inherit"/>
                        </a:rPr>
                        <a:t>Open</a:t>
                      </a:r>
                    </a:p>
                  </a:txBody>
                  <a:tcPr marL="51930" marR="51930" marT="51930" marB="51930"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FFFFF"/>
                    </a:solidFill>
                  </a:tcPr>
                </a:tc>
                <a:tc>
                  <a:txBody>
                    <a:bodyPr/>
                    <a:lstStyle/>
                    <a:p>
                      <a:pPr fontAlgn="base"/>
                      <a:r>
                        <a:rPr lang="en-US" sz="1400">
                          <a:solidFill>
                            <a:srgbClr val="333333"/>
                          </a:solidFill>
                          <a:effectLst/>
                          <a:latin typeface="inherit"/>
                        </a:rPr>
                        <a:t>RFP 25-054LB</a:t>
                      </a:r>
                    </a:p>
                  </a:txBody>
                  <a:tcPr marL="51930" marR="51930" marT="51930" marB="51930"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FFFFF"/>
                    </a:solidFill>
                  </a:tcPr>
                </a:tc>
                <a:tc>
                  <a:txBody>
                    <a:bodyPr/>
                    <a:lstStyle/>
                    <a:p>
                      <a:pPr fontAlgn="base"/>
                      <a:r>
                        <a:rPr lang="en-US" sz="1400" b="1">
                          <a:solidFill>
                            <a:srgbClr val="333333"/>
                          </a:solidFill>
                          <a:effectLst/>
                          <a:latin typeface="inherit"/>
                        </a:rPr>
                        <a:t>Concession Food Items for Districtwide Events</a:t>
                      </a:r>
                      <a:endParaRPr lang="en-US" sz="1400">
                        <a:solidFill>
                          <a:srgbClr val="333333"/>
                        </a:solidFill>
                        <a:effectLst/>
                        <a:latin typeface="inherit"/>
                      </a:endParaRPr>
                    </a:p>
                  </a:txBody>
                  <a:tcPr marL="51930" marR="51930" marT="51930" marB="51930"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FFFFF"/>
                    </a:solidFill>
                  </a:tcPr>
                </a:tc>
                <a:tc>
                  <a:txBody>
                    <a:bodyPr/>
                    <a:lstStyle/>
                    <a:p>
                      <a:pPr fontAlgn="base"/>
                      <a:r>
                        <a:rPr lang="en-US" sz="1400" dirty="0">
                          <a:solidFill>
                            <a:srgbClr val="333333"/>
                          </a:solidFill>
                          <a:effectLst/>
                          <a:latin typeface="inherit"/>
                        </a:rPr>
                        <a:t>May 9th 2025, 12:00 PM CDT</a:t>
                      </a:r>
                    </a:p>
                  </a:txBody>
                  <a:tcPr marL="51930" marR="51930" marT="51930" marB="51930"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FFFFF"/>
                    </a:solidFill>
                  </a:tcPr>
                </a:tc>
                <a:extLst>
                  <a:ext uri="{0D108BD9-81ED-4DB2-BD59-A6C34878D82A}">
                    <a16:rowId xmlns:a16="http://schemas.microsoft.com/office/drawing/2014/main" val="3568862932"/>
                  </a:ext>
                </a:extLst>
              </a:tr>
            </a:tbl>
          </a:graphicData>
        </a:graphic>
      </p:graphicFrame>
      <p:pic>
        <p:nvPicPr>
          <p:cNvPr id="7" name="Picture 6">
            <a:extLst>
              <a:ext uri="{FF2B5EF4-FFF2-40B4-BE49-F238E27FC236}">
                <a16:creationId xmlns:a16="http://schemas.microsoft.com/office/drawing/2014/main" id="{ECFC303A-AE8C-A8DE-EF9C-2CC2A5DABB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375" y="1244478"/>
            <a:ext cx="10996083" cy="876422"/>
          </a:xfrm>
          <a:prstGeom prst="rect">
            <a:avLst/>
          </a:prstGeom>
        </p:spPr>
      </p:pic>
    </p:spTree>
    <p:extLst>
      <p:ext uri="{BB962C8B-B14F-4D97-AF65-F5344CB8AC3E}">
        <p14:creationId xmlns:p14="http://schemas.microsoft.com/office/powerpoint/2010/main" val="39565577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8AE55CF-C8A5-CD6C-FEE7-EDF1F316C99E}"/>
              </a:ext>
            </a:extLst>
          </p:cNvPr>
          <p:cNvSpPr>
            <a:spLocks noGrp="1"/>
          </p:cNvSpPr>
          <p:nvPr>
            <p:ph type="sldNum" sz="quarter" idx="11"/>
          </p:nvPr>
        </p:nvSpPr>
        <p:spPr/>
        <p:txBody>
          <a:bodyPr/>
          <a:lstStyle/>
          <a:p>
            <a:pPr>
              <a:defRPr/>
            </a:pPr>
            <a:fld id="{0CF0625A-6DA4-2542-A4CE-A3929B575227}" type="slidenum">
              <a:rPr lang="en-US" smtClean="0"/>
              <a:pPr>
                <a:defRPr/>
              </a:pPr>
              <a:t>22</a:t>
            </a:fld>
            <a:endParaRPr lang="en-US"/>
          </a:p>
        </p:txBody>
      </p:sp>
      <p:pic>
        <p:nvPicPr>
          <p:cNvPr id="5" name="Picture 4">
            <a:extLst>
              <a:ext uri="{FF2B5EF4-FFF2-40B4-BE49-F238E27FC236}">
                <a16:creationId xmlns:a16="http://schemas.microsoft.com/office/drawing/2014/main" id="{CEF8ED40-A9C6-1839-1906-635548D205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542"/>
            <a:ext cx="12205250" cy="707197"/>
          </a:xfrm>
          <a:prstGeom prst="rect">
            <a:avLst/>
          </a:prstGeom>
        </p:spPr>
      </p:pic>
      <p:pic>
        <p:nvPicPr>
          <p:cNvPr id="11" name="Picture 10">
            <a:extLst>
              <a:ext uri="{FF2B5EF4-FFF2-40B4-BE49-F238E27FC236}">
                <a16:creationId xmlns:a16="http://schemas.microsoft.com/office/drawing/2014/main" id="{12E48BF9-7333-66C9-B039-119F30A623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76655"/>
            <a:ext cx="4705350" cy="997859"/>
          </a:xfrm>
          <a:prstGeom prst="rect">
            <a:avLst/>
          </a:prstGeom>
        </p:spPr>
      </p:pic>
      <p:pic>
        <p:nvPicPr>
          <p:cNvPr id="6" name="Picture 5">
            <a:extLst>
              <a:ext uri="{FF2B5EF4-FFF2-40B4-BE49-F238E27FC236}">
                <a16:creationId xmlns:a16="http://schemas.microsoft.com/office/drawing/2014/main" id="{0531E910-E164-0C89-096F-60AC8A42A0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5350" y="676655"/>
            <a:ext cx="5992391" cy="2087036"/>
          </a:xfrm>
          <a:prstGeom prst="rect">
            <a:avLst/>
          </a:prstGeom>
        </p:spPr>
      </p:pic>
      <p:pic>
        <p:nvPicPr>
          <p:cNvPr id="3" name="Picture 2">
            <a:extLst>
              <a:ext uri="{FF2B5EF4-FFF2-40B4-BE49-F238E27FC236}">
                <a16:creationId xmlns:a16="http://schemas.microsoft.com/office/drawing/2014/main" id="{85DC02BF-539F-E45A-9589-36B9FFC3BF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5350" y="2631629"/>
            <a:ext cx="4124729" cy="4089848"/>
          </a:xfrm>
          <a:prstGeom prst="rect">
            <a:avLst/>
          </a:prstGeom>
        </p:spPr>
      </p:pic>
    </p:spTree>
    <p:extLst>
      <p:ext uri="{BB962C8B-B14F-4D97-AF65-F5344CB8AC3E}">
        <p14:creationId xmlns:p14="http://schemas.microsoft.com/office/powerpoint/2010/main" val="23256113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0D621-51C7-E23F-15D4-897FB0CCBEE6}"/>
              </a:ext>
            </a:extLst>
          </p:cNvPr>
          <p:cNvSpPr>
            <a:spLocks noGrp="1"/>
          </p:cNvSpPr>
          <p:nvPr>
            <p:ph type="ctrTitle"/>
          </p:nvPr>
        </p:nvSpPr>
        <p:spPr>
          <a:xfrm>
            <a:off x="92419" y="5126182"/>
            <a:ext cx="6382272" cy="591128"/>
          </a:xfrm>
        </p:spPr>
        <p:txBody>
          <a:bodyPr vert="horz" lIns="91440" tIns="45720" rIns="91440" bIns="45720" rtlCol="0" anchor="t">
            <a:noAutofit/>
          </a:bodyPr>
          <a:lstStyle/>
          <a:p>
            <a:r>
              <a:rPr lang="en-US" sz="3200" dirty="0">
                <a:latin typeface="Calibri"/>
                <a:ea typeface="Calibri"/>
                <a:cs typeface="Calibri"/>
              </a:rPr>
              <a:t>FBISD TRANSITION SERVICES</a:t>
            </a:r>
            <a:endParaRPr lang="en-US" sz="3200" dirty="0">
              <a:ea typeface="Calibri"/>
            </a:endParaRPr>
          </a:p>
        </p:txBody>
      </p:sp>
    </p:spTree>
    <p:extLst>
      <p:ext uri="{BB962C8B-B14F-4D97-AF65-F5344CB8AC3E}">
        <p14:creationId xmlns:p14="http://schemas.microsoft.com/office/powerpoint/2010/main" val="12035452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20,400+ Bidding Stock Photos, Pictures &amp; Royalty-Free Image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TextBox 12">
            <a:extLst>
              <a:ext uri="{FF2B5EF4-FFF2-40B4-BE49-F238E27FC236}">
                <a16:creationId xmlns:a16="http://schemas.microsoft.com/office/drawing/2014/main" id="{ED803ADB-D36F-87D7-FD60-A4C14742F5BC}"/>
              </a:ext>
            </a:extLst>
          </p:cNvPr>
          <p:cNvSpPr txBox="1"/>
          <p:nvPr/>
        </p:nvSpPr>
        <p:spPr>
          <a:xfrm>
            <a:off x="1803400" y="1764145"/>
            <a:ext cx="8585200" cy="2554545"/>
          </a:xfrm>
          <a:prstGeom prst="rect">
            <a:avLst/>
          </a:prstGeom>
          <a:noFill/>
        </p:spPr>
        <p:txBody>
          <a:bodyPr wrap="square" rtlCol="0">
            <a:spAutoFit/>
          </a:bodyPr>
          <a:lstStyle/>
          <a:p>
            <a:pPr marR="24190" algn="ctr"/>
            <a:endParaRPr lang="en-US" sz="4000" b="0" i="0" u="none" strike="noStrike" baseline="0" dirty="0">
              <a:latin typeface="Calibri" panose="020F0502020204030204" pitchFamily="34" charset="0"/>
              <a:cs typeface="Calibri" panose="020F0502020204030204" pitchFamily="34" charset="0"/>
            </a:endParaRPr>
          </a:p>
          <a:p>
            <a:pPr marR="24190" algn="ctr"/>
            <a:r>
              <a:rPr lang="en-US" sz="4000" b="1" i="0" u="none" strike="noStrike" baseline="0" dirty="0">
                <a:solidFill>
                  <a:srgbClr val="535357"/>
                </a:solidFill>
                <a:latin typeface="Calibri" panose="020F0502020204030204" pitchFamily="34" charset="0"/>
                <a:cs typeface="Calibri" panose="020F0502020204030204" pitchFamily="34" charset="0"/>
              </a:rPr>
              <a:t>Debra Wingard</a:t>
            </a:r>
          </a:p>
          <a:p>
            <a:pPr marR="24190" algn="ctr"/>
            <a:r>
              <a:rPr lang="en-US" sz="4000" b="1" i="0" u="none" strike="noStrike" baseline="0" dirty="0">
                <a:solidFill>
                  <a:srgbClr val="535357"/>
                </a:solidFill>
                <a:latin typeface="Calibri" panose="020F0502020204030204" pitchFamily="34" charset="0"/>
                <a:cs typeface="Calibri" panose="020F0502020204030204" pitchFamily="34" charset="0"/>
              </a:rPr>
              <a:t>Judy Phillips</a:t>
            </a:r>
          </a:p>
          <a:p>
            <a:pPr marR="24190" algn="ctr"/>
            <a:r>
              <a:rPr lang="en-US" sz="4000" b="1" i="0" u="none" strike="noStrike" baseline="0" dirty="0">
                <a:solidFill>
                  <a:srgbClr val="535357"/>
                </a:solidFill>
                <a:latin typeface="Calibri" panose="020F0502020204030204" pitchFamily="34" charset="0"/>
                <a:cs typeface="Calibri" panose="020F0502020204030204" pitchFamily="34" charset="0"/>
              </a:rPr>
              <a:t>FBISD Transition Services</a:t>
            </a:r>
          </a:p>
        </p:txBody>
      </p:sp>
      <p:sp>
        <p:nvSpPr>
          <p:cNvPr id="2" name="Slide Number Placeholder 1">
            <a:extLst>
              <a:ext uri="{FF2B5EF4-FFF2-40B4-BE49-F238E27FC236}">
                <a16:creationId xmlns:a16="http://schemas.microsoft.com/office/drawing/2014/main" id="{0F3351D0-2992-36FA-82D7-A91556EE1582}"/>
              </a:ext>
            </a:extLst>
          </p:cNvPr>
          <p:cNvSpPr>
            <a:spLocks noGrp="1"/>
          </p:cNvSpPr>
          <p:nvPr>
            <p:ph type="sldNum" sz="quarter" idx="11"/>
          </p:nvPr>
        </p:nvSpPr>
        <p:spPr/>
        <p:txBody>
          <a:bodyPr/>
          <a:lstStyle/>
          <a:p>
            <a:pPr>
              <a:defRPr/>
            </a:pPr>
            <a:fld id="{0CF0625A-6DA4-2542-A4CE-A3929B575227}" type="slidenum">
              <a:rPr lang="en-US" sz="1800" b="1" smtClean="0">
                <a:solidFill>
                  <a:schemeClr val="accent2">
                    <a:lumMod val="75000"/>
                  </a:schemeClr>
                </a:solidFill>
              </a:rPr>
              <a:pPr>
                <a:defRPr/>
              </a:pPr>
              <a:t>24</a:t>
            </a:fld>
            <a:endParaRPr lang="en-US" sz="1800" b="1" dirty="0">
              <a:solidFill>
                <a:schemeClr val="accent2">
                  <a:lumMod val="75000"/>
                </a:schemeClr>
              </a:solidFill>
            </a:endParaRPr>
          </a:p>
        </p:txBody>
      </p:sp>
    </p:spTree>
    <p:extLst>
      <p:ext uri="{BB962C8B-B14F-4D97-AF65-F5344CB8AC3E}">
        <p14:creationId xmlns:p14="http://schemas.microsoft.com/office/powerpoint/2010/main" val="6090460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3A51625-6EFE-DE76-1924-08EF0C572F31}"/>
              </a:ext>
            </a:extLst>
          </p:cNvPr>
          <p:cNvSpPr>
            <a:spLocks noGrp="1"/>
          </p:cNvSpPr>
          <p:nvPr>
            <p:ph type="title"/>
          </p:nvPr>
        </p:nvSpPr>
        <p:spPr>
          <a:xfrm>
            <a:off x="838200" y="185953"/>
            <a:ext cx="10515600" cy="602792"/>
          </a:xfrm>
        </p:spPr>
        <p:txBody>
          <a:bodyPr>
            <a:normAutofit fontScale="90000"/>
          </a:bodyPr>
          <a:lstStyle/>
          <a:p>
            <a:pPr algn="ctr"/>
            <a:r>
              <a:rPr lang="en-US" sz="5400" dirty="0">
                <a:latin typeface="+mn-lt"/>
              </a:rPr>
              <a:t>Business To Business Networking</a:t>
            </a:r>
          </a:p>
        </p:txBody>
      </p:sp>
      <p:pic>
        <p:nvPicPr>
          <p:cNvPr id="3" name="Picture 2" descr="A cover of a book&#10;&#10;Description automatically generated with medium confidence">
            <a:extLst>
              <a:ext uri="{FF2B5EF4-FFF2-40B4-BE49-F238E27FC236}">
                <a16:creationId xmlns:a16="http://schemas.microsoft.com/office/drawing/2014/main" id="{DD6446EC-E800-2646-86C4-F8C3A939ED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0990" y="1221343"/>
            <a:ext cx="2491644" cy="3227716"/>
          </a:xfrm>
          <a:prstGeom prst="rect">
            <a:avLst/>
          </a:prstGeom>
        </p:spPr>
      </p:pic>
      <p:sp>
        <p:nvSpPr>
          <p:cNvPr id="2" name="TextBox 1">
            <a:extLst>
              <a:ext uri="{FF2B5EF4-FFF2-40B4-BE49-F238E27FC236}">
                <a16:creationId xmlns:a16="http://schemas.microsoft.com/office/drawing/2014/main" id="{7812C57B-FEFD-8464-3CE4-B6C005279F69}"/>
              </a:ext>
            </a:extLst>
          </p:cNvPr>
          <p:cNvSpPr txBox="1"/>
          <p:nvPr/>
        </p:nvSpPr>
        <p:spPr>
          <a:xfrm>
            <a:off x="4733925" y="5267325"/>
            <a:ext cx="2724150" cy="369332"/>
          </a:xfrm>
          <a:prstGeom prst="rect">
            <a:avLst/>
          </a:prstGeom>
          <a:noFill/>
        </p:spPr>
        <p:txBody>
          <a:bodyPr wrap="square" rtlCol="0">
            <a:spAutoFit/>
          </a:bodyPr>
          <a:lstStyle/>
          <a:p>
            <a:r>
              <a:rPr lang="en-US" b="1" dirty="0"/>
              <a:t>sbep@fortbendisd.gov</a:t>
            </a:r>
          </a:p>
        </p:txBody>
      </p:sp>
      <p:sp>
        <p:nvSpPr>
          <p:cNvPr id="6" name="Slide Number Placeholder 1">
            <a:extLst>
              <a:ext uri="{FF2B5EF4-FFF2-40B4-BE49-F238E27FC236}">
                <a16:creationId xmlns:a16="http://schemas.microsoft.com/office/drawing/2014/main" id="{89B0BACF-24B3-3566-7BD2-6532F41C650C}"/>
              </a:ext>
            </a:extLst>
          </p:cNvPr>
          <p:cNvSpPr>
            <a:spLocks noGrp="1"/>
          </p:cNvSpPr>
          <p:nvPr>
            <p:ph type="sldNum" sz="quarter" idx="12"/>
          </p:nvPr>
        </p:nvSpPr>
        <p:spPr>
          <a:xfrm>
            <a:off x="10496009" y="6306922"/>
            <a:ext cx="1336675" cy="365125"/>
          </a:xfrm>
        </p:spPr>
        <p:txBody>
          <a:bodyPr/>
          <a:lstStyle/>
          <a:p>
            <a:fld id="{8F377299-36CD-E049-B4A4-56FC7F2EF3FB}" type="slidenum">
              <a:rPr lang="en-US" smtClean="0"/>
              <a:pPr/>
              <a:t>25</a:t>
            </a:fld>
            <a:endParaRPr lang="en-US" dirty="0"/>
          </a:p>
        </p:txBody>
      </p:sp>
    </p:spTree>
    <p:extLst>
      <p:ext uri="{BB962C8B-B14F-4D97-AF65-F5344CB8AC3E}">
        <p14:creationId xmlns:p14="http://schemas.microsoft.com/office/powerpoint/2010/main" val="22173722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43D39-498E-5231-527D-021276071F5E}"/>
              </a:ext>
            </a:extLst>
          </p:cNvPr>
          <p:cNvSpPr>
            <a:spLocks noGrp="1"/>
          </p:cNvSpPr>
          <p:nvPr>
            <p:ph type="title"/>
          </p:nvPr>
        </p:nvSpPr>
        <p:spPr>
          <a:xfrm>
            <a:off x="838200" y="367027"/>
            <a:ext cx="10515600" cy="458716"/>
          </a:xfrm>
        </p:spPr>
        <p:txBody>
          <a:bodyPr>
            <a:normAutofit/>
          </a:bodyPr>
          <a:lstStyle/>
          <a:p>
            <a:r>
              <a:rPr lang="en-US" sz="2400" i="0" u="none" strike="noStrike" dirty="0">
                <a:solidFill>
                  <a:srgbClr val="000000"/>
                </a:solidFill>
                <a:effectLst/>
                <a:latin typeface="+mn-lt"/>
              </a:rPr>
              <a:t>What specific programs and services are available for small businesses in my area?</a:t>
            </a:r>
            <a:r>
              <a:rPr lang="en-US" sz="2400" dirty="0">
                <a:effectLst/>
                <a:latin typeface="+mn-lt"/>
              </a:rPr>
              <a:t> </a:t>
            </a:r>
            <a:endParaRPr lang="en-US" sz="2400" dirty="0">
              <a:latin typeface="+mn-lt"/>
            </a:endParaRPr>
          </a:p>
        </p:txBody>
      </p:sp>
      <p:sp>
        <p:nvSpPr>
          <p:cNvPr id="4" name="Slide Number Placeholder 3">
            <a:extLst>
              <a:ext uri="{FF2B5EF4-FFF2-40B4-BE49-F238E27FC236}">
                <a16:creationId xmlns:a16="http://schemas.microsoft.com/office/drawing/2014/main" id="{A7CD044F-7679-76F2-0516-E0434368F51C}"/>
              </a:ext>
            </a:extLst>
          </p:cNvPr>
          <p:cNvSpPr>
            <a:spLocks noGrp="1"/>
          </p:cNvSpPr>
          <p:nvPr>
            <p:ph type="sldNum" sz="quarter" idx="12"/>
          </p:nvPr>
        </p:nvSpPr>
        <p:spPr/>
        <p:txBody>
          <a:bodyPr/>
          <a:lstStyle/>
          <a:p>
            <a:fld id="{8F377299-36CD-E049-B4A4-56FC7F2EF3FB}" type="slidenum">
              <a:rPr lang="en-US" smtClean="0"/>
              <a:pPr/>
              <a:t>26</a:t>
            </a:fld>
            <a:endParaRPr lang="en-US" dirty="0"/>
          </a:p>
        </p:txBody>
      </p:sp>
      <p:sp>
        <p:nvSpPr>
          <p:cNvPr id="7" name="Content Placeholder 6">
            <a:extLst>
              <a:ext uri="{FF2B5EF4-FFF2-40B4-BE49-F238E27FC236}">
                <a16:creationId xmlns:a16="http://schemas.microsoft.com/office/drawing/2014/main" id="{EB484202-6023-4971-4832-0ED234E5C2EF}"/>
              </a:ext>
            </a:extLst>
          </p:cNvPr>
          <p:cNvSpPr>
            <a:spLocks noGrp="1"/>
          </p:cNvSpPr>
          <p:nvPr>
            <p:ph idx="1"/>
          </p:nvPr>
        </p:nvSpPr>
        <p:spPr>
          <a:xfrm>
            <a:off x="838200" y="1127032"/>
            <a:ext cx="10515600" cy="4446510"/>
          </a:xfrm>
        </p:spPr>
        <p:txBody>
          <a:bodyPr/>
          <a:lstStyle/>
          <a:p>
            <a:pPr marL="742962" marR="0" indent="0">
              <a:spcBef>
                <a:spcPts val="0"/>
              </a:spcBef>
              <a:spcAft>
                <a:spcPts val="0"/>
              </a:spcAft>
              <a:buNone/>
            </a:pPr>
            <a:r>
              <a:rPr lang="en-US" sz="2000" b="1" dirty="0">
                <a:solidFill>
                  <a:srgbClr val="111111"/>
                </a:solidFill>
                <a:effectLst/>
                <a:latin typeface="+mn-lt"/>
                <a:ea typeface="Aptos" panose="020B0004020202020204" pitchFamily="34" charset="0"/>
                <a:cs typeface="Aptos" panose="020B0004020202020204" pitchFamily="34" charset="0"/>
              </a:rPr>
              <a:t>4 Cs - Capital, Contracting, Counseling and Crisis</a:t>
            </a:r>
            <a:endParaRPr lang="en-US" sz="2000" b="1" dirty="0">
              <a:effectLst/>
              <a:latin typeface="+mn-lt"/>
              <a:ea typeface="Aptos" panose="020B0004020202020204" pitchFamily="34" charset="0"/>
              <a:cs typeface="Aptos" panose="020B0004020202020204" pitchFamily="34" charset="0"/>
            </a:endParaRPr>
          </a:p>
          <a:p>
            <a:pPr marL="742962" marR="0" indent="0">
              <a:spcBef>
                <a:spcPts val="0"/>
              </a:spcBef>
              <a:spcAft>
                <a:spcPts val="0"/>
              </a:spcAft>
              <a:buNone/>
            </a:pPr>
            <a:endParaRPr lang="en-US" sz="2000" b="1" dirty="0">
              <a:solidFill>
                <a:srgbClr val="000000"/>
              </a:solidFill>
              <a:effectLst/>
              <a:latin typeface="+mn-lt"/>
              <a:ea typeface="Aptos" panose="020B0004020202020204" pitchFamily="34" charset="0"/>
              <a:cs typeface="Aptos" panose="020B0004020202020204" pitchFamily="34" charset="0"/>
            </a:endParaRPr>
          </a:p>
          <a:p>
            <a:pPr marL="742962" marR="0" indent="0">
              <a:spcBef>
                <a:spcPts val="0"/>
              </a:spcBef>
              <a:spcAft>
                <a:spcPts val="0"/>
              </a:spcAft>
              <a:buNone/>
            </a:pPr>
            <a:r>
              <a:rPr lang="en-US" sz="2000" b="1" dirty="0">
                <a:solidFill>
                  <a:srgbClr val="000000"/>
                </a:solidFill>
                <a:effectLst/>
                <a:latin typeface="+mn-lt"/>
                <a:ea typeface="Aptos" panose="020B0004020202020204" pitchFamily="34" charset="0"/>
                <a:cs typeface="Aptos" panose="020B0004020202020204" pitchFamily="34" charset="0"/>
              </a:rPr>
              <a:t>Capital</a:t>
            </a:r>
            <a:endParaRPr lang="en-US" sz="2000" dirty="0">
              <a:effectLst/>
              <a:latin typeface="+mn-lt"/>
              <a:ea typeface="Aptos" panose="020B0004020202020204" pitchFamily="34" charset="0"/>
              <a:cs typeface="Aptos" panose="020B0004020202020204" pitchFamily="34" charset="0"/>
            </a:endParaRPr>
          </a:p>
          <a:p>
            <a:pPr marL="914400" marR="0">
              <a:spcBef>
                <a:spcPts val="0"/>
              </a:spcBef>
              <a:spcAft>
                <a:spcPts val="0"/>
              </a:spcAft>
            </a:pPr>
            <a:r>
              <a:rPr lang="en-US" sz="2000" u="sng" dirty="0">
                <a:solidFill>
                  <a:srgbClr val="0000FF"/>
                </a:solidFill>
                <a:effectLst/>
                <a:latin typeface="+mn-lt"/>
                <a:ea typeface="Aptos" panose="020B0004020202020204" pitchFamily="34" charset="0"/>
                <a:cs typeface="Aptos" panose="020B0004020202020204" pitchFamily="34" charset="0"/>
                <a:hlinkClick r:id="rId2"/>
              </a:rPr>
              <a:t>7(a) loans | U.S. Small Business Administration</a:t>
            </a:r>
            <a:endParaRPr lang="en-US" sz="2000" dirty="0">
              <a:effectLst/>
              <a:latin typeface="+mn-lt"/>
              <a:ea typeface="Aptos" panose="020B0004020202020204" pitchFamily="34" charset="0"/>
              <a:cs typeface="Aptos" panose="020B0004020202020204" pitchFamily="34" charset="0"/>
            </a:endParaRPr>
          </a:p>
          <a:p>
            <a:pPr marL="742962" marR="0" indent="0">
              <a:spcBef>
                <a:spcPts val="0"/>
              </a:spcBef>
              <a:spcAft>
                <a:spcPts val="0"/>
              </a:spcAft>
              <a:buNone/>
            </a:pPr>
            <a:endParaRPr lang="en-US" sz="2000" b="1" dirty="0">
              <a:solidFill>
                <a:srgbClr val="000000"/>
              </a:solidFill>
              <a:effectLst/>
              <a:latin typeface="+mn-lt"/>
              <a:ea typeface="Aptos" panose="020B0004020202020204" pitchFamily="34" charset="0"/>
              <a:cs typeface="Aptos" panose="020B0004020202020204" pitchFamily="34" charset="0"/>
            </a:endParaRPr>
          </a:p>
          <a:p>
            <a:pPr marL="742962" marR="0" indent="0">
              <a:spcBef>
                <a:spcPts val="0"/>
              </a:spcBef>
              <a:spcAft>
                <a:spcPts val="0"/>
              </a:spcAft>
              <a:buNone/>
            </a:pPr>
            <a:r>
              <a:rPr lang="en-US" sz="2000" b="1" dirty="0">
                <a:solidFill>
                  <a:srgbClr val="000000"/>
                </a:solidFill>
                <a:effectLst/>
                <a:latin typeface="+mn-lt"/>
                <a:ea typeface="Aptos" panose="020B0004020202020204" pitchFamily="34" charset="0"/>
                <a:cs typeface="Aptos" panose="020B0004020202020204" pitchFamily="34" charset="0"/>
              </a:rPr>
              <a:t>Contracting</a:t>
            </a:r>
            <a:endParaRPr lang="en-US" sz="2000" dirty="0">
              <a:effectLst/>
              <a:latin typeface="+mn-lt"/>
              <a:ea typeface="Aptos" panose="020B0004020202020204" pitchFamily="34" charset="0"/>
              <a:cs typeface="Aptos" panose="020B0004020202020204" pitchFamily="34" charset="0"/>
            </a:endParaRPr>
          </a:p>
          <a:p>
            <a:pPr marL="914400" marR="0">
              <a:spcBef>
                <a:spcPts val="0"/>
              </a:spcBef>
              <a:spcAft>
                <a:spcPts val="0"/>
              </a:spcAft>
            </a:pPr>
            <a:r>
              <a:rPr lang="en-US" sz="2000" u="sng" dirty="0">
                <a:solidFill>
                  <a:srgbClr val="0000FF"/>
                </a:solidFill>
                <a:effectLst/>
                <a:latin typeface="+mn-lt"/>
                <a:ea typeface="Aptos" panose="020B0004020202020204" pitchFamily="34" charset="0"/>
                <a:cs typeface="Aptos" panose="020B0004020202020204" pitchFamily="34" charset="0"/>
                <a:hlinkClick r:id="rId3"/>
              </a:rPr>
              <a:t>Federal Contracting | U.S. Small Business Administration</a:t>
            </a:r>
            <a:endParaRPr lang="en-US" sz="2000" dirty="0">
              <a:effectLst/>
              <a:latin typeface="+mn-lt"/>
              <a:ea typeface="Aptos" panose="020B0004020202020204" pitchFamily="34" charset="0"/>
              <a:cs typeface="Aptos" panose="020B0004020202020204" pitchFamily="34" charset="0"/>
            </a:endParaRPr>
          </a:p>
          <a:p>
            <a:pPr marL="742962" marR="0" indent="0">
              <a:spcBef>
                <a:spcPts val="0"/>
              </a:spcBef>
              <a:spcAft>
                <a:spcPts val="0"/>
              </a:spcAft>
              <a:buNone/>
            </a:pPr>
            <a:endParaRPr lang="en-US" sz="2000" b="1" dirty="0">
              <a:solidFill>
                <a:srgbClr val="000000"/>
              </a:solidFill>
              <a:effectLst/>
              <a:latin typeface="+mn-lt"/>
              <a:ea typeface="Aptos" panose="020B0004020202020204" pitchFamily="34" charset="0"/>
              <a:cs typeface="Aptos" panose="020B0004020202020204" pitchFamily="34" charset="0"/>
            </a:endParaRPr>
          </a:p>
          <a:p>
            <a:pPr marL="742962" marR="0" indent="0">
              <a:spcBef>
                <a:spcPts val="0"/>
              </a:spcBef>
              <a:spcAft>
                <a:spcPts val="0"/>
              </a:spcAft>
              <a:buNone/>
            </a:pPr>
            <a:r>
              <a:rPr lang="en-US" sz="2000" b="1" dirty="0">
                <a:solidFill>
                  <a:srgbClr val="000000"/>
                </a:solidFill>
                <a:effectLst/>
                <a:latin typeface="+mn-lt"/>
                <a:ea typeface="Aptos" panose="020B0004020202020204" pitchFamily="34" charset="0"/>
                <a:cs typeface="Aptos" panose="020B0004020202020204" pitchFamily="34" charset="0"/>
              </a:rPr>
              <a:t>Counseling</a:t>
            </a:r>
            <a:endParaRPr lang="en-US" sz="2000" dirty="0">
              <a:effectLst/>
              <a:latin typeface="+mn-lt"/>
              <a:ea typeface="Aptos" panose="020B0004020202020204" pitchFamily="34" charset="0"/>
              <a:cs typeface="Aptos" panose="020B0004020202020204" pitchFamily="34" charset="0"/>
            </a:endParaRPr>
          </a:p>
          <a:p>
            <a:pPr marL="914400" marR="0">
              <a:spcBef>
                <a:spcPts val="0"/>
              </a:spcBef>
              <a:spcAft>
                <a:spcPts val="0"/>
              </a:spcAft>
            </a:pPr>
            <a:r>
              <a:rPr lang="en-US" sz="2000" u="sng" dirty="0">
                <a:solidFill>
                  <a:srgbClr val="0000FF"/>
                </a:solidFill>
                <a:effectLst/>
                <a:latin typeface="+mn-lt"/>
                <a:ea typeface="Aptos" panose="020B0004020202020204" pitchFamily="34" charset="0"/>
                <a:cs typeface="Aptos" panose="020B0004020202020204" pitchFamily="34" charset="0"/>
                <a:hlinkClick r:id="rId4"/>
              </a:rPr>
              <a:t>Resource Partners | U.S. Small Business Administration</a:t>
            </a:r>
            <a:endParaRPr lang="en-US" sz="2000" dirty="0">
              <a:effectLst/>
              <a:latin typeface="+mn-lt"/>
              <a:ea typeface="Aptos" panose="020B0004020202020204" pitchFamily="34" charset="0"/>
              <a:cs typeface="Aptos" panose="020B0004020202020204" pitchFamily="34" charset="0"/>
            </a:endParaRPr>
          </a:p>
          <a:p>
            <a:pPr marL="742962" marR="0" indent="0">
              <a:spcBef>
                <a:spcPts val="0"/>
              </a:spcBef>
              <a:spcAft>
                <a:spcPts val="0"/>
              </a:spcAft>
              <a:buNone/>
            </a:pPr>
            <a:endParaRPr lang="en-US" sz="2000" b="1" dirty="0">
              <a:solidFill>
                <a:srgbClr val="000000"/>
              </a:solidFill>
              <a:effectLst/>
              <a:latin typeface="+mn-lt"/>
              <a:ea typeface="Aptos" panose="020B0004020202020204" pitchFamily="34" charset="0"/>
              <a:cs typeface="Aptos" panose="020B0004020202020204" pitchFamily="34" charset="0"/>
            </a:endParaRPr>
          </a:p>
          <a:p>
            <a:pPr marL="742962" marR="0" indent="0">
              <a:spcBef>
                <a:spcPts val="0"/>
              </a:spcBef>
              <a:spcAft>
                <a:spcPts val="0"/>
              </a:spcAft>
              <a:buNone/>
            </a:pPr>
            <a:r>
              <a:rPr lang="en-US" sz="2000" b="1" dirty="0">
                <a:solidFill>
                  <a:srgbClr val="000000"/>
                </a:solidFill>
                <a:effectLst/>
                <a:latin typeface="+mn-lt"/>
                <a:ea typeface="Aptos" panose="020B0004020202020204" pitchFamily="34" charset="0"/>
                <a:cs typeface="Aptos" panose="020B0004020202020204" pitchFamily="34" charset="0"/>
              </a:rPr>
              <a:t>Crisis</a:t>
            </a:r>
            <a:endParaRPr lang="en-US" sz="2000" dirty="0">
              <a:effectLst/>
              <a:latin typeface="+mn-lt"/>
              <a:ea typeface="Aptos" panose="020B0004020202020204" pitchFamily="34" charset="0"/>
              <a:cs typeface="Aptos" panose="020B0004020202020204" pitchFamily="34" charset="0"/>
            </a:endParaRPr>
          </a:p>
          <a:p>
            <a:pPr marL="914400" marR="0">
              <a:spcBef>
                <a:spcPts val="0"/>
              </a:spcBef>
              <a:spcAft>
                <a:spcPts val="0"/>
              </a:spcAft>
            </a:pPr>
            <a:r>
              <a:rPr lang="en-US" sz="2000" u="sng" dirty="0">
                <a:solidFill>
                  <a:srgbClr val="0000FF"/>
                </a:solidFill>
                <a:effectLst/>
                <a:latin typeface="+mn-lt"/>
                <a:ea typeface="Aptos" panose="020B0004020202020204" pitchFamily="34" charset="0"/>
                <a:cs typeface="Aptos" panose="020B0004020202020204" pitchFamily="34" charset="0"/>
                <a:hlinkClick r:id="rId5"/>
              </a:rPr>
              <a:t>Prepare for emergencies | U.S. Small Business Administration</a:t>
            </a:r>
            <a:endParaRPr lang="en-US" sz="2000" dirty="0">
              <a:effectLst/>
              <a:latin typeface="+mn-lt"/>
              <a:ea typeface="Aptos" panose="020B0004020202020204" pitchFamily="34" charset="0"/>
              <a:cs typeface="Aptos" panose="020B0004020202020204" pitchFamily="34" charset="0"/>
            </a:endParaRPr>
          </a:p>
          <a:p>
            <a:pPr marL="914400" marR="0">
              <a:spcBef>
                <a:spcPts val="0"/>
              </a:spcBef>
              <a:spcAft>
                <a:spcPts val="0"/>
              </a:spcAft>
            </a:pPr>
            <a:r>
              <a:rPr lang="en-US" sz="2000" u="sng" dirty="0">
                <a:solidFill>
                  <a:srgbClr val="0000FF"/>
                </a:solidFill>
                <a:effectLst/>
                <a:latin typeface="+mn-lt"/>
                <a:ea typeface="Aptos" panose="020B0004020202020204" pitchFamily="34" charset="0"/>
                <a:cs typeface="Aptos" panose="020B0004020202020204" pitchFamily="34" charset="0"/>
                <a:hlinkClick r:id="rId6"/>
              </a:rPr>
              <a:t>Disaster assistance | U.S. Small Business Administration</a:t>
            </a:r>
            <a:endParaRPr lang="en-US" sz="2000" dirty="0">
              <a:effectLst/>
              <a:latin typeface="+mn-lt"/>
              <a:ea typeface="Aptos" panose="020B0004020202020204" pitchFamily="34" charset="0"/>
              <a:cs typeface="Aptos" panose="020B0004020202020204" pitchFamily="34" charset="0"/>
            </a:endParaRPr>
          </a:p>
          <a:p>
            <a:endParaRPr lang="en-US" dirty="0"/>
          </a:p>
        </p:txBody>
      </p:sp>
    </p:spTree>
    <p:extLst>
      <p:ext uri="{BB962C8B-B14F-4D97-AF65-F5344CB8AC3E}">
        <p14:creationId xmlns:p14="http://schemas.microsoft.com/office/powerpoint/2010/main" val="14706329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91CBA4E-849B-271C-971F-A61DF4AC76A6}"/>
              </a:ext>
            </a:extLst>
          </p:cNvPr>
          <p:cNvSpPr txBox="1"/>
          <p:nvPr/>
        </p:nvSpPr>
        <p:spPr>
          <a:xfrm>
            <a:off x="877109" y="1303506"/>
            <a:ext cx="10437779" cy="2308324"/>
          </a:xfrm>
          <a:prstGeom prst="rect">
            <a:avLst/>
          </a:prstGeom>
          <a:noFill/>
        </p:spPr>
        <p:txBody>
          <a:bodyPr wrap="square">
            <a:spAutoFit/>
          </a:bodyPr>
          <a:lstStyle/>
          <a:p>
            <a:pPr marL="647700" marR="0">
              <a:spcBef>
                <a:spcPts val="0"/>
              </a:spcBef>
              <a:spcAft>
                <a:spcPts val="0"/>
              </a:spcAft>
            </a:pPr>
            <a:r>
              <a:rPr lang="en-US" sz="2400" u="sng" dirty="0">
                <a:solidFill>
                  <a:srgbClr val="111111"/>
                </a:solidFill>
                <a:effectLst/>
                <a:ea typeface="Aptos" panose="020B0004020202020204" pitchFamily="34" charset="0"/>
                <a:cs typeface="Aptos" panose="020B0004020202020204" pitchFamily="34" charset="0"/>
                <a:hlinkClick r:id="rId2"/>
              </a:rPr>
              <a:t>Locations | Texas Gulf Coast Small Business Development Center</a:t>
            </a:r>
            <a:endParaRPr lang="en-US" sz="2400" dirty="0">
              <a:effectLst/>
              <a:ea typeface="Aptos" panose="020B0004020202020204" pitchFamily="34" charset="0"/>
              <a:cs typeface="Aptos" panose="020B0004020202020204" pitchFamily="34" charset="0"/>
            </a:endParaRPr>
          </a:p>
          <a:p>
            <a:pPr marL="1143000" marR="0" lvl="2" indent="-228600">
              <a:spcBef>
                <a:spcPts val="0"/>
              </a:spcBef>
              <a:spcAft>
                <a:spcPts val="0"/>
              </a:spcAft>
              <a:buSzPts val="1000"/>
              <a:buFont typeface="Wingdings" panose="05000000000000000000" pitchFamily="2" charset="2"/>
              <a:buChar char=""/>
              <a:tabLst>
                <a:tab pos="1371600" algn="l"/>
              </a:tabLst>
            </a:pPr>
            <a:r>
              <a:rPr lang="en-US" sz="2400" dirty="0">
                <a:solidFill>
                  <a:srgbClr val="111111"/>
                </a:solidFill>
                <a:effectLst/>
                <a:ea typeface="Times New Roman" panose="02020603050405020304" pitchFamily="18" charset="0"/>
                <a:cs typeface="Aptos" panose="020B0004020202020204" pitchFamily="34" charset="0"/>
              </a:rPr>
              <a:t>1k SBDC Centers nationwide</a:t>
            </a:r>
            <a:endParaRPr lang="en-US" sz="2400" dirty="0">
              <a:solidFill>
                <a:srgbClr val="111111"/>
              </a:solidFill>
              <a:effectLst/>
              <a:ea typeface="Aptos" panose="020B0004020202020204" pitchFamily="34" charset="0"/>
              <a:cs typeface="Aptos" panose="020B0004020202020204" pitchFamily="34" charset="0"/>
            </a:endParaRPr>
          </a:p>
          <a:p>
            <a:pPr marL="1143000" marR="0" lvl="2" indent="-228600">
              <a:spcBef>
                <a:spcPts val="0"/>
              </a:spcBef>
              <a:spcAft>
                <a:spcPts val="0"/>
              </a:spcAft>
              <a:buSzPts val="1000"/>
              <a:buFont typeface="Wingdings" panose="05000000000000000000" pitchFamily="2" charset="2"/>
              <a:buChar char=""/>
              <a:tabLst>
                <a:tab pos="1371600" algn="l"/>
              </a:tabLst>
            </a:pPr>
            <a:r>
              <a:rPr lang="en-US" sz="2400" dirty="0">
                <a:solidFill>
                  <a:srgbClr val="111111"/>
                </a:solidFill>
                <a:effectLst/>
                <a:ea typeface="Times New Roman" panose="02020603050405020304" pitchFamily="18" charset="0"/>
                <a:cs typeface="Aptos" panose="020B0004020202020204" pitchFamily="34" charset="0"/>
              </a:rPr>
              <a:t>5 Regional Centers in Texas</a:t>
            </a:r>
            <a:endParaRPr lang="en-US" sz="2400" dirty="0">
              <a:solidFill>
                <a:srgbClr val="111111"/>
              </a:solidFill>
              <a:effectLst/>
              <a:ea typeface="Aptos" panose="020B0004020202020204" pitchFamily="34" charset="0"/>
              <a:cs typeface="Aptos" panose="020B0004020202020204" pitchFamily="34" charset="0"/>
            </a:endParaRPr>
          </a:p>
          <a:p>
            <a:pPr marL="1143000" marR="0" lvl="2" indent="-228600">
              <a:spcBef>
                <a:spcPts val="0"/>
              </a:spcBef>
              <a:spcAft>
                <a:spcPts val="0"/>
              </a:spcAft>
              <a:buSzPts val="1000"/>
              <a:buFont typeface="Wingdings" panose="05000000000000000000" pitchFamily="2" charset="2"/>
              <a:buChar char=""/>
              <a:tabLst>
                <a:tab pos="1371600" algn="l"/>
              </a:tabLst>
            </a:pPr>
            <a:r>
              <a:rPr lang="en-US" sz="2400" dirty="0">
                <a:solidFill>
                  <a:srgbClr val="111111"/>
                </a:solidFill>
                <a:effectLst/>
                <a:ea typeface="Times New Roman" panose="02020603050405020304" pitchFamily="18" charset="0"/>
                <a:cs typeface="Aptos" panose="020B0004020202020204" pitchFamily="34" charset="0"/>
              </a:rPr>
              <a:t>1 Regional Center for Houston, Texas Gulf Coast SBDC </a:t>
            </a:r>
            <a:r>
              <a:rPr lang="en-US" sz="2400" dirty="0">
                <a:solidFill>
                  <a:srgbClr val="111111"/>
                </a:solidFill>
                <a:ea typeface="Times New Roman" panose="02020603050405020304" pitchFamily="18" charset="0"/>
                <a:cs typeface="Aptos" panose="020B0004020202020204" pitchFamily="34" charset="0"/>
              </a:rPr>
              <a:t>	</a:t>
            </a:r>
            <a:r>
              <a:rPr lang="en-US" sz="2400" u="sng" dirty="0">
                <a:solidFill>
                  <a:srgbClr val="111111"/>
                </a:solidFill>
                <a:effectLst/>
                <a:ea typeface="Aptos" panose="020B0004020202020204" pitchFamily="34" charset="0"/>
                <a:cs typeface="Aptos" panose="020B0004020202020204" pitchFamily="34" charset="0"/>
                <a:hlinkClick r:id="rId3"/>
              </a:rPr>
              <a:t>www.sbdc.uh.edu</a:t>
            </a:r>
            <a:endParaRPr lang="en-US" sz="2400" dirty="0">
              <a:effectLst/>
              <a:ea typeface="Aptos" panose="020B0004020202020204" pitchFamily="34" charset="0"/>
              <a:cs typeface="Aptos" panose="020B0004020202020204" pitchFamily="34" charset="0"/>
            </a:endParaRPr>
          </a:p>
          <a:p>
            <a:pPr marL="1371600" marR="0">
              <a:spcBef>
                <a:spcPts val="0"/>
              </a:spcBef>
              <a:spcAft>
                <a:spcPts val="0"/>
              </a:spcAft>
            </a:pPr>
            <a:r>
              <a:rPr lang="en-US" sz="2400" dirty="0">
                <a:solidFill>
                  <a:srgbClr val="111111"/>
                </a:solidFill>
                <a:effectLst/>
                <a:ea typeface="Aptos" panose="020B0004020202020204" pitchFamily="34" charset="0"/>
                <a:cs typeface="Aptos" panose="020B0004020202020204" pitchFamily="34" charset="0"/>
              </a:rPr>
              <a:t>13 SBDC Service Centers, I Regional Office</a:t>
            </a:r>
            <a:endParaRPr lang="en-US" sz="2400" dirty="0">
              <a:effectLst/>
              <a:ea typeface="Aptos" panose="020B0004020202020204" pitchFamily="34" charset="0"/>
              <a:cs typeface="Aptos" panose="020B0004020202020204" pitchFamily="34" charset="0"/>
            </a:endParaRPr>
          </a:p>
        </p:txBody>
      </p:sp>
      <p:sp>
        <p:nvSpPr>
          <p:cNvPr id="12" name="TextBox 11">
            <a:extLst>
              <a:ext uri="{FF2B5EF4-FFF2-40B4-BE49-F238E27FC236}">
                <a16:creationId xmlns:a16="http://schemas.microsoft.com/office/drawing/2014/main" id="{32DE2B6D-0AFC-CA46-E6C8-51AA72838A77}"/>
              </a:ext>
            </a:extLst>
          </p:cNvPr>
          <p:cNvSpPr txBox="1"/>
          <p:nvPr/>
        </p:nvSpPr>
        <p:spPr>
          <a:xfrm>
            <a:off x="400455" y="316468"/>
            <a:ext cx="11391089" cy="369332"/>
          </a:xfrm>
          <a:prstGeom prst="rect">
            <a:avLst/>
          </a:prstGeom>
          <a:noFill/>
        </p:spPr>
        <p:txBody>
          <a:bodyPr wrap="square">
            <a:spAutoFit/>
          </a:bodyPr>
          <a:lstStyle/>
          <a:p>
            <a:pPr marL="647700" marR="0" indent="-228600">
              <a:spcBef>
                <a:spcPts val="0"/>
              </a:spcBef>
              <a:spcAft>
                <a:spcPts val="0"/>
              </a:spcAft>
            </a:pPr>
            <a:r>
              <a:rPr lang="en-US" sz="1800" b="1" dirty="0">
                <a:solidFill>
                  <a:srgbClr val="111111"/>
                </a:solidFill>
                <a:effectLst/>
                <a:latin typeface="Roboto" panose="02000000000000000000" pitchFamily="2" charset="0"/>
                <a:ea typeface="Aptos" panose="020B0004020202020204" pitchFamily="34" charset="0"/>
                <a:cs typeface="Aptos" panose="020B0004020202020204" pitchFamily="34" charset="0"/>
              </a:rPr>
              <a:t>How can I access the Small Business Development Centers (SBDCs) for free counseling and training?</a:t>
            </a:r>
            <a:endParaRPr lang="en-US" sz="16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41907596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91CBA4E-849B-271C-971F-A61DF4AC76A6}"/>
              </a:ext>
            </a:extLst>
          </p:cNvPr>
          <p:cNvSpPr txBox="1"/>
          <p:nvPr/>
        </p:nvSpPr>
        <p:spPr>
          <a:xfrm>
            <a:off x="877109" y="1303506"/>
            <a:ext cx="10437779" cy="3477875"/>
          </a:xfrm>
          <a:prstGeom prst="rect">
            <a:avLst/>
          </a:prstGeom>
          <a:noFill/>
        </p:spPr>
        <p:txBody>
          <a:bodyPr wrap="square">
            <a:spAutoFit/>
          </a:bodyPr>
          <a:lstStyle/>
          <a:p>
            <a:pPr marL="647700" marR="0">
              <a:spcBef>
                <a:spcPts val="0"/>
              </a:spcBef>
              <a:spcAft>
                <a:spcPts val="0"/>
              </a:spcAft>
            </a:pPr>
            <a:r>
              <a:rPr lang="en-US" sz="2000" u="sng" dirty="0">
                <a:solidFill>
                  <a:srgbClr val="111111"/>
                </a:solidFill>
                <a:effectLst/>
                <a:ea typeface="Aptos" panose="020B0004020202020204" pitchFamily="34" charset="0"/>
                <a:cs typeface="Aptos" panose="020B0004020202020204" pitchFamily="34" charset="0"/>
                <a:hlinkClick r:id="rId2"/>
              </a:rPr>
              <a:t>7(a) loans | U.S. Small Business Administration</a:t>
            </a:r>
            <a:endParaRPr lang="en-US" sz="2000" dirty="0">
              <a:effectLst/>
              <a:ea typeface="Aptos" panose="020B0004020202020204" pitchFamily="34" charset="0"/>
              <a:cs typeface="Aptos" panose="020B0004020202020204" pitchFamily="34" charset="0"/>
            </a:endParaRPr>
          </a:p>
          <a:p>
            <a:pPr marL="1257300" lvl="2" indent="-342900">
              <a:buSzPts val="1000"/>
              <a:buFont typeface="Arial" panose="020B0604020202020204" pitchFamily="34" charset="0"/>
              <a:buChar char="•"/>
              <a:tabLst>
                <a:tab pos="457200" algn="l"/>
              </a:tabLst>
            </a:pPr>
            <a:r>
              <a:rPr lang="en-US" sz="2000" dirty="0">
                <a:solidFill>
                  <a:srgbClr val="111111"/>
                </a:solidFill>
                <a:effectLst/>
                <a:ea typeface="Times New Roman" panose="02020603050405020304" pitchFamily="18" charset="0"/>
                <a:cs typeface="Aptos" panose="020B0004020202020204" pitchFamily="34" charset="0"/>
              </a:rPr>
              <a:t>Operate for profit.</a:t>
            </a:r>
            <a:endParaRPr lang="en-US" sz="2000" dirty="0">
              <a:effectLst/>
              <a:ea typeface="Aptos" panose="020B0004020202020204" pitchFamily="34" charset="0"/>
              <a:cs typeface="Aptos" panose="020B0004020202020204" pitchFamily="34" charset="0"/>
            </a:endParaRPr>
          </a:p>
          <a:p>
            <a:pPr marL="1257300" lvl="2" indent="-342900">
              <a:buSzPts val="1000"/>
              <a:buFont typeface="Arial" panose="020B0604020202020204" pitchFamily="34" charset="0"/>
              <a:buChar char="•"/>
              <a:tabLst>
                <a:tab pos="457200" algn="l"/>
              </a:tabLst>
            </a:pPr>
            <a:r>
              <a:rPr lang="en-US" sz="2000" dirty="0">
                <a:solidFill>
                  <a:srgbClr val="111111"/>
                </a:solidFill>
                <a:effectLst/>
                <a:ea typeface="Times New Roman" panose="02020603050405020304" pitchFamily="18" charset="0"/>
                <a:cs typeface="Aptos" panose="020B0004020202020204" pitchFamily="34" charset="0"/>
              </a:rPr>
              <a:t>Be in the U.S.</a:t>
            </a:r>
            <a:endParaRPr lang="en-US" sz="2000" dirty="0">
              <a:effectLst/>
              <a:ea typeface="Aptos" panose="020B0004020202020204" pitchFamily="34" charset="0"/>
              <a:cs typeface="Aptos" panose="020B0004020202020204" pitchFamily="34" charset="0"/>
            </a:endParaRPr>
          </a:p>
          <a:p>
            <a:pPr marL="1257300" lvl="2" indent="-342900">
              <a:buSzPts val="1000"/>
              <a:buFont typeface="Arial" panose="020B0604020202020204" pitchFamily="34" charset="0"/>
              <a:buChar char="•"/>
              <a:tabLst>
                <a:tab pos="457200" algn="l"/>
              </a:tabLst>
            </a:pPr>
            <a:r>
              <a:rPr lang="en-US" sz="2000" dirty="0">
                <a:solidFill>
                  <a:srgbClr val="111111"/>
                </a:solidFill>
                <a:effectLst/>
                <a:ea typeface="Times New Roman" panose="02020603050405020304" pitchFamily="18" charset="0"/>
                <a:cs typeface="Aptos" panose="020B0004020202020204" pitchFamily="34" charset="0"/>
              </a:rPr>
              <a:t>Meet the SBA's definition of a small business.</a:t>
            </a:r>
            <a:endParaRPr lang="en-US" sz="2000" dirty="0">
              <a:effectLst/>
              <a:ea typeface="Aptos" panose="020B0004020202020204" pitchFamily="34" charset="0"/>
              <a:cs typeface="Aptos" panose="020B0004020202020204" pitchFamily="34" charset="0"/>
            </a:endParaRPr>
          </a:p>
          <a:p>
            <a:pPr marL="1257300" lvl="2" indent="-342900">
              <a:buSzPts val="1000"/>
              <a:buFont typeface="Arial" panose="020B0604020202020204" pitchFamily="34" charset="0"/>
              <a:buChar char="•"/>
              <a:tabLst>
                <a:tab pos="457200" algn="l"/>
              </a:tabLst>
            </a:pPr>
            <a:r>
              <a:rPr lang="en-US" sz="2000" dirty="0">
                <a:solidFill>
                  <a:srgbClr val="111111"/>
                </a:solidFill>
                <a:effectLst/>
                <a:ea typeface="Times New Roman" panose="02020603050405020304" pitchFamily="18" charset="0"/>
                <a:cs typeface="Aptos" panose="020B0004020202020204" pitchFamily="34" charset="0"/>
              </a:rPr>
              <a:t>Demonstrate a need for a loan.</a:t>
            </a:r>
            <a:endParaRPr lang="en-US" sz="2000" dirty="0">
              <a:effectLst/>
              <a:ea typeface="Aptos" panose="020B0004020202020204" pitchFamily="34" charset="0"/>
              <a:cs typeface="Aptos" panose="020B0004020202020204" pitchFamily="34" charset="0"/>
            </a:endParaRPr>
          </a:p>
          <a:p>
            <a:pPr marL="1257300" lvl="2" indent="-342900">
              <a:buSzPts val="1000"/>
              <a:buFont typeface="Arial" panose="020B0604020202020204" pitchFamily="34" charset="0"/>
              <a:buChar char="•"/>
              <a:tabLst>
                <a:tab pos="457200" algn="l"/>
              </a:tabLst>
            </a:pPr>
            <a:r>
              <a:rPr lang="en-US" sz="2000" dirty="0">
                <a:solidFill>
                  <a:srgbClr val="111111"/>
                </a:solidFill>
                <a:effectLst/>
                <a:ea typeface="Times New Roman" panose="02020603050405020304" pitchFamily="18" charset="0"/>
                <a:cs typeface="Aptos" panose="020B0004020202020204" pitchFamily="34" charset="0"/>
              </a:rPr>
              <a:t>Be creditworthy and reasonably able to repay the loan.</a:t>
            </a:r>
            <a:endParaRPr lang="en-US" sz="2000" dirty="0">
              <a:effectLst/>
              <a:ea typeface="Aptos" panose="020B0004020202020204" pitchFamily="34" charset="0"/>
              <a:cs typeface="Aptos" panose="020B0004020202020204" pitchFamily="34" charset="0"/>
            </a:endParaRPr>
          </a:p>
          <a:p>
            <a:pPr marL="1257300" lvl="2" indent="-342900">
              <a:buSzPts val="1000"/>
              <a:buFont typeface="Arial" panose="020B0604020202020204" pitchFamily="34" charset="0"/>
              <a:buChar char="•"/>
              <a:tabLst>
                <a:tab pos="457200" algn="l"/>
              </a:tabLst>
            </a:pPr>
            <a:r>
              <a:rPr lang="en-US" sz="2000" dirty="0">
                <a:solidFill>
                  <a:srgbClr val="111111"/>
                </a:solidFill>
                <a:effectLst/>
                <a:ea typeface="Times New Roman" panose="02020603050405020304" pitchFamily="18" charset="0"/>
                <a:cs typeface="Aptos" panose="020B0004020202020204" pitchFamily="34" charset="0"/>
              </a:rPr>
              <a:t>Have owner equity to invest.</a:t>
            </a:r>
            <a:endParaRPr lang="en-US" sz="2000" dirty="0">
              <a:effectLst/>
              <a:ea typeface="Aptos" panose="020B0004020202020204" pitchFamily="34" charset="0"/>
              <a:cs typeface="Aptos" panose="020B0004020202020204" pitchFamily="34" charset="0"/>
            </a:endParaRPr>
          </a:p>
          <a:p>
            <a:pPr marL="1257300" lvl="2" indent="-342900">
              <a:buSzPts val="1000"/>
              <a:buFont typeface="Arial" panose="020B0604020202020204" pitchFamily="34" charset="0"/>
              <a:buChar char="•"/>
              <a:tabLst>
                <a:tab pos="457200" algn="l"/>
              </a:tabLst>
            </a:pPr>
            <a:r>
              <a:rPr lang="en-US" sz="2000" dirty="0">
                <a:solidFill>
                  <a:srgbClr val="111111"/>
                </a:solidFill>
                <a:effectLst/>
                <a:ea typeface="Times New Roman" panose="02020603050405020304" pitchFamily="18" charset="0"/>
                <a:cs typeface="Aptos" panose="020B0004020202020204" pitchFamily="34" charset="0"/>
              </a:rPr>
              <a:t>Not be a type of ineligible business, (Pyramid, </a:t>
            </a:r>
            <a:r>
              <a:rPr lang="en-US" sz="2000" dirty="0" err="1">
                <a:solidFill>
                  <a:srgbClr val="111111"/>
                </a:solidFill>
                <a:effectLst/>
                <a:ea typeface="Times New Roman" panose="02020603050405020304" pitchFamily="18" charset="0"/>
                <a:cs typeface="Aptos" panose="020B0004020202020204" pitchFamily="34" charset="0"/>
              </a:rPr>
              <a:t>Usery</a:t>
            </a:r>
            <a:r>
              <a:rPr lang="en-US" sz="2000" dirty="0">
                <a:solidFill>
                  <a:srgbClr val="111111"/>
                </a:solidFill>
                <a:effectLst/>
                <a:ea typeface="Times New Roman" panose="02020603050405020304" pitchFamily="18" charset="0"/>
                <a:cs typeface="Aptos" panose="020B0004020202020204" pitchFamily="34" charset="0"/>
              </a:rPr>
              <a:t>, Gender, Adult, non-profit, govt entity)</a:t>
            </a:r>
            <a:endParaRPr lang="en-US" sz="2000" dirty="0">
              <a:effectLst/>
              <a:ea typeface="Aptos" panose="020B0004020202020204" pitchFamily="34" charset="0"/>
              <a:cs typeface="Aptos" panose="020B0004020202020204" pitchFamily="34" charset="0"/>
            </a:endParaRPr>
          </a:p>
          <a:p>
            <a:pPr marL="1257300" lvl="2" indent="-342900">
              <a:buSzPts val="1000"/>
              <a:buFont typeface="Arial" panose="020B0604020202020204" pitchFamily="34" charset="0"/>
              <a:buChar char="•"/>
              <a:tabLst>
                <a:tab pos="457200" algn="l"/>
              </a:tabLst>
            </a:pPr>
            <a:r>
              <a:rPr lang="en-US" sz="2000" dirty="0">
                <a:solidFill>
                  <a:srgbClr val="111111"/>
                </a:solidFill>
                <a:effectLst/>
                <a:ea typeface="Times New Roman" panose="02020603050405020304" pitchFamily="18" charset="0"/>
                <a:cs typeface="Aptos" panose="020B0004020202020204" pitchFamily="34" charset="0"/>
              </a:rPr>
              <a:t>Not be able to obtain the desired credit on reasonable terms from non-federal, non-state, and non-local government sources.</a:t>
            </a:r>
            <a:endParaRPr lang="en-US" sz="2000" dirty="0">
              <a:effectLst/>
              <a:ea typeface="Aptos" panose="020B0004020202020204" pitchFamily="34" charset="0"/>
              <a:cs typeface="Aptos" panose="020B0004020202020204" pitchFamily="34" charset="0"/>
            </a:endParaRPr>
          </a:p>
        </p:txBody>
      </p:sp>
      <p:sp>
        <p:nvSpPr>
          <p:cNvPr id="12" name="TextBox 11">
            <a:extLst>
              <a:ext uri="{FF2B5EF4-FFF2-40B4-BE49-F238E27FC236}">
                <a16:creationId xmlns:a16="http://schemas.microsoft.com/office/drawing/2014/main" id="{32DE2B6D-0AFC-CA46-E6C8-51AA72838A77}"/>
              </a:ext>
            </a:extLst>
          </p:cNvPr>
          <p:cNvSpPr txBox="1"/>
          <p:nvPr/>
        </p:nvSpPr>
        <p:spPr>
          <a:xfrm>
            <a:off x="400455" y="316468"/>
            <a:ext cx="11391089" cy="369332"/>
          </a:xfrm>
          <a:prstGeom prst="rect">
            <a:avLst/>
          </a:prstGeom>
          <a:noFill/>
        </p:spPr>
        <p:txBody>
          <a:bodyPr wrap="square">
            <a:spAutoFit/>
          </a:bodyPr>
          <a:lstStyle/>
          <a:p>
            <a:pPr marL="647700" indent="-228600"/>
            <a:r>
              <a:rPr lang="en-US" sz="1800" b="1" dirty="0">
                <a:solidFill>
                  <a:srgbClr val="111111"/>
                </a:solidFill>
                <a:effectLst/>
                <a:latin typeface="Roboto" panose="02000000000000000000" pitchFamily="2" charset="0"/>
                <a:ea typeface="Aptos" panose="020B0004020202020204" pitchFamily="34" charset="0"/>
                <a:cs typeface="Aptos" panose="020B0004020202020204" pitchFamily="34" charset="0"/>
              </a:rPr>
              <a:t>What are the eligibility criteria for the SBA's loan and grant programs?</a:t>
            </a:r>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41590467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DB065-4744-B5F5-8925-9A12117FB81F}"/>
              </a:ext>
            </a:extLst>
          </p:cNvPr>
          <p:cNvSpPr>
            <a:spLocks noGrp="1"/>
          </p:cNvSpPr>
          <p:nvPr>
            <p:ph type="title"/>
          </p:nvPr>
        </p:nvSpPr>
        <p:spPr>
          <a:xfrm>
            <a:off x="838200" y="119980"/>
            <a:ext cx="10515600" cy="586285"/>
          </a:xfrm>
        </p:spPr>
        <p:txBody>
          <a:bodyPr/>
          <a:lstStyle/>
          <a:p>
            <a:r>
              <a:rPr lang="en-US" sz="1800" dirty="0">
                <a:solidFill>
                  <a:schemeClr val="tx1"/>
                </a:solidFill>
                <a:effectLst/>
                <a:latin typeface="Aptos" panose="020B0004020202020204" pitchFamily="34" charset="0"/>
                <a:ea typeface="Aptos" panose="020B0004020202020204" pitchFamily="34" charset="0"/>
                <a:cs typeface="Aptos" panose="020B0004020202020204" pitchFamily="34" charset="0"/>
              </a:rPr>
              <a:t> </a:t>
            </a:r>
            <a:br>
              <a:rPr lang="en-US" sz="1800" dirty="0">
                <a:solidFill>
                  <a:schemeClr val="tx1"/>
                </a:solidFill>
                <a:effectLst/>
                <a:latin typeface="Aptos" panose="020B0004020202020204" pitchFamily="34" charset="0"/>
                <a:ea typeface="Aptos" panose="020B0004020202020204" pitchFamily="34" charset="0"/>
                <a:cs typeface="Aptos" panose="020B0004020202020204" pitchFamily="34" charset="0"/>
              </a:rPr>
            </a:br>
            <a:r>
              <a:rPr lang="en-US" sz="1800" b="1" dirty="0">
                <a:solidFill>
                  <a:srgbClr val="111111"/>
                </a:solidFill>
                <a:effectLst/>
                <a:latin typeface="Roboto" panose="02000000000000000000" pitchFamily="2" charset="0"/>
                <a:ea typeface="Aptos" panose="020B0004020202020204" pitchFamily="34" charset="0"/>
                <a:cs typeface="Aptos" panose="020B0004020202020204" pitchFamily="34" charset="0"/>
              </a:rPr>
              <a:t>Can you provide information on the 8(a) program and how it supports small businesses?</a:t>
            </a:r>
            <a:endParaRPr lang="en-US" dirty="0">
              <a:solidFill>
                <a:schemeClr val="tx1"/>
              </a:solidFill>
            </a:endParaRPr>
          </a:p>
        </p:txBody>
      </p:sp>
      <p:sp>
        <p:nvSpPr>
          <p:cNvPr id="3" name="Content Placeholder 2">
            <a:extLst>
              <a:ext uri="{FF2B5EF4-FFF2-40B4-BE49-F238E27FC236}">
                <a16:creationId xmlns:a16="http://schemas.microsoft.com/office/drawing/2014/main" id="{EEB67397-33D7-CF4A-F264-484E9F0E5469}"/>
              </a:ext>
            </a:extLst>
          </p:cNvPr>
          <p:cNvSpPr>
            <a:spLocks noGrp="1"/>
          </p:cNvSpPr>
          <p:nvPr>
            <p:ph idx="1"/>
          </p:nvPr>
        </p:nvSpPr>
        <p:spPr>
          <a:xfrm>
            <a:off x="303177" y="953311"/>
            <a:ext cx="5212405" cy="4767662"/>
          </a:xfrm>
        </p:spPr>
        <p:txBody>
          <a:bodyPr>
            <a:normAutofit lnSpcReduction="10000"/>
          </a:bodyPr>
          <a:lstStyle/>
          <a:p>
            <a:pPr marL="476262" marR="0" indent="0">
              <a:spcBef>
                <a:spcPts val="0"/>
              </a:spcBef>
              <a:spcAft>
                <a:spcPts val="0"/>
              </a:spcAft>
              <a:buNone/>
            </a:pPr>
            <a:r>
              <a:rPr lang="en-US" sz="1500" u="sng" dirty="0">
                <a:solidFill>
                  <a:srgbClr val="0000FF"/>
                </a:solidFill>
                <a:effectLst/>
                <a:latin typeface="+mn-lt"/>
                <a:ea typeface="Aptos" panose="020B0004020202020204" pitchFamily="34" charset="0"/>
                <a:cs typeface="Aptos" panose="020B0004020202020204" pitchFamily="34" charset="0"/>
                <a:hlinkClick r:id="rId2"/>
              </a:rPr>
              <a:t>8(a) Business Development program | U.S. Small Business Administration</a:t>
            </a:r>
            <a:endParaRPr lang="en-US" sz="1500" dirty="0">
              <a:effectLst/>
              <a:latin typeface="+mn-lt"/>
              <a:ea typeface="Aptos" panose="020B0004020202020204" pitchFamily="34" charset="0"/>
              <a:cs typeface="Aptos" panose="020B0004020202020204" pitchFamily="34" charset="0"/>
            </a:endParaRPr>
          </a:p>
          <a:p>
            <a:pPr marL="647700" marR="0">
              <a:spcBef>
                <a:spcPts val="0"/>
              </a:spcBef>
              <a:spcAft>
                <a:spcPts val="0"/>
              </a:spcAft>
            </a:pPr>
            <a:r>
              <a:rPr lang="en-US" sz="1500" dirty="0">
                <a:solidFill>
                  <a:srgbClr val="000000"/>
                </a:solidFill>
                <a:effectLst/>
                <a:latin typeface="+mn-lt"/>
                <a:ea typeface="Aptos" panose="020B0004020202020204" pitchFamily="34" charset="0"/>
                <a:cs typeface="Aptos" panose="020B0004020202020204" pitchFamily="34" charset="0"/>
              </a:rPr>
              <a:t>The 8(a) Business Development Program supports small businesses owned by socially and economically disadvantaged individuals by providing them with opportunities to secure government contracting.</a:t>
            </a:r>
            <a:endParaRPr lang="en-US" sz="1500" dirty="0">
              <a:effectLst/>
              <a:latin typeface="+mn-lt"/>
              <a:ea typeface="Aptos" panose="020B0004020202020204" pitchFamily="34" charset="0"/>
              <a:cs typeface="Aptos" panose="020B0004020202020204" pitchFamily="34" charset="0"/>
            </a:endParaRPr>
          </a:p>
          <a:p>
            <a:pPr marL="647700" marR="0">
              <a:spcBef>
                <a:spcPts val="0"/>
              </a:spcBef>
              <a:spcAft>
                <a:spcPts val="0"/>
              </a:spcAft>
            </a:pPr>
            <a:r>
              <a:rPr lang="en-US" sz="1500" dirty="0">
                <a:solidFill>
                  <a:srgbClr val="000000"/>
                </a:solidFill>
                <a:effectLst/>
                <a:latin typeface="+mn-lt"/>
                <a:ea typeface="Aptos" panose="020B0004020202020204" pitchFamily="34" charset="0"/>
                <a:cs typeface="Aptos" panose="020B0004020202020204" pitchFamily="34" charset="0"/>
              </a:rPr>
              <a:t>Key benefits include:</a:t>
            </a:r>
            <a:endParaRPr lang="en-US" sz="1500" dirty="0">
              <a:effectLst/>
              <a:latin typeface="+mn-lt"/>
              <a:ea typeface="Aptos" panose="020B0004020202020204" pitchFamily="34" charset="0"/>
              <a:cs typeface="Aptos" panose="020B0004020202020204" pitchFamily="34" charset="0"/>
            </a:endParaRPr>
          </a:p>
          <a:p>
            <a:pPr marL="647700" marR="0">
              <a:spcBef>
                <a:spcPts val="0"/>
              </a:spcBef>
              <a:spcAft>
                <a:spcPts val="0"/>
              </a:spcAft>
            </a:pPr>
            <a:endParaRPr lang="en-US" sz="1500" dirty="0">
              <a:effectLst/>
              <a:latin typeface="+mn-lt"/>
              <a:ea typeface="Aptos" panose="020B0004020202020204" pitchFamily="34" charset="0"/>
              <a:cs typeface="Aptos" panose="020B0004020202020204" pitchFamily="34" charset="0"/>
            </a:endParaRPr>
          </a:p>
          <a:p>
            <a:pPr marL="0" marR="0" lvl="0" indent="0">
              <a:spcBef>
                <a:spcPts val="0"/>
              </a:spcBef>
              <a:spcAft>
                <a:spcPts val="0"/>
              </a:spcAft>
              <a:buSzPts val="1000"/>
              <a:buNone/>
              <a:tabLst>
                <a:tab pos="457200" algn="l"/>
              </a:tabLst>
            </a:pPr>
            <a:r>
              <a:rPr lang="en-US" sz="1500" dirty="0">
                <a:solidFill>
                  <a:srgbClr val="000000"/>
                </a:solidFill>
                <a:effectLst/>
                <a:latin typeface="+mn-lt"/>
                <a:ea typeface="Times New Roman" panose="02020603050405020304" pitchFamily="18" charset="0"/>
                <a:cs typeface="Aptos" panose="020B0004020202020204" pitchFamily="34" charset="0"/>
              </a:rPr>
              <a:t>	Access to Government Contracts: Participants 	can win 	set-aside and sole-source contracts, 	which are awarded 	without competition</a:t>
            </a:r>
            <a:endParaRPr lang="en-US" sz="1500" dirty="0">
              <a:effectLst/>
              <a:latin typeface="+mn-lt"/>
              <a:ea typeface="Aptos" panose="020B0004020202020204" pitchFamily="34" charset="0"/>
              <a:cs typeface="Aptos" panose="020B0004020202020204" pitchFamily="34" charset="0"/>
            </a:endParaRPr>
          </a:p>
          <a:p>
            <a:pPr marL="1104900" marR="0">
              <a:spcBef>
                <a:spcPts val="0"/>
              </a:spcBef>
              <a:spcAft>
                <a:spcPts val="0"/>
              </a:spcAft>
            </a:pPr>
            <a:r>
              <a:rPr lang="en-US" sz="1500" b="1" dirty="0">
                <a:solidFill>
                  <a:srgbClr val="000000"/>
                </a:solidFill>
                <a:effectLst/>
                <a:latin typeface="+mn-lt"/>
                <a:ea typeface="Aptos" panose="020B0004020202020204" pitchFamily="34" charset="0"/>
                <a:cs typeface="Aptos" panose="020B0004020202020204" pitchFamily="34" charset="0"/>
              </a:rPr>
              <a:t>SBA Federal Contracting</a:t>
            </a:r>
            <a:endParaRPr lang="en-US" sz="1500" dirty="0">
              <a:effectLst/>
              <a:latin typeface="+mn-lt"/>
              <a:ea typeface="Aptos" panose="020B0004020202020204" pitchFamily="34" charset="0"/>
              <a:cs typeface="Aptos" panose="020B0004020202020204" pitchFamily="34" charset="0"/>
            </a:endParaRPr>
          </a:p>
          <a:p>
            <a:pPr marL="1104900" marR="0">
              <a:spcBef>
                <a:spcPts val="0"/>
              </a:spcBef>
              <a:spcAft>
                <a:spcPts val="0"/>
              </a:spcAft>
            </a:pPr>
            <a:r>
              <a:rPr lang="en-US" sz="1500" u="sng" dirty="0">
                <a:solidFill>
                  <a:srgbClr val="0000FF"/>
                </a:solidFill>
                <a:effectLst/>
                <a:latin typeface="+mn-lt"/>
                <a:ea typeface="Aptos" panose="020B0004020202020204" pitchFamily="34" charset="0"/>
                <a:cs typeface="Aptos" panose="020B0004020202020204" pitchFamily="34" charset="0"/>
                <a:hlinkClick r:id="rId3"/>
              </a:rPr>
              <a:t>www.sba.gov/contracting</a:t>
            </a:r>
            <a:endParaRPr lang="en-US" sz="1500" dirty="0">
              <a:effectLst/>
              <a:latin typeface="+mn-lt"/>
              <a:ea typeface="Aptos" panose="020B0004020202020204" pitchFamily="34" charset="0"/>
              <a:cs typeface="Aptos" panose="020B0004020202020204" pitchFamily="34" charset="0"/>
            </a:endParaRPr>
          </a:p>
          <a:p>
            <a:pPr marL="1104900" marR="0">
              <a:spcBef>
                <a:spcPts val="0"/>
              </a:spcBef>
              <a:spcAft>
                <a:spcPts val="0"/>
              </a:spcAft>
            </a:pPr>
            <a:r>
              <a:rPr lang="en-US" sz="1500" dirty="0">
                <a:solidFill>
                  <a:srgbClr val="000000"/>
                </a:solidFill>
                <a:effectLst/>
                <a:latin typeface="+mn-lt"/>
                <a:ea typeface="Aptos" panose="020B0004020202020204" pitchFamily="34" charset="0"/>
                <a:cs typeface="Aptos" panose="020B0004020202020204" pitchFamily="34" charset="0"/>
              </a:rPr>
              <a:t> </a:t>
            </a:r>
            <a:endParaRPr lang="en-US" sz="1500" dirty="0">
              <a:effectLst/>
              <a:latin typeface="+mn-lt"/>
              <a:ea typeface="Aptos" panose="020B0004020202020204" pitchFamily="34" charset="0"/>
              <a:cs typeface="Aptos" panose="020B0004020202020204" pitchFamily="34" charset="0"/>
            </a:endParaRPr>
          </a:p>
          <a:p>
            <a:pPr marL="0" marR="0" lvl="0" indent="0">
              <a:spcBef>
                <a:spcPts val="0"/>
              </a:spcBef>
              <a:spcAft>
                <a:spcPts val="0"/>
              </a:spcAft>
              <a:buSzPts val="1000"/>
              <a:buNone/>
              <a:tabLst>
                <a:tab pos="457200" algn="l"/>
              </a:tabLst>
            </a:pPr>
            <a:r>
              <a:rPr lang="en-US" sz="1500" dirty="0">
                <a:solidFill>
                  <a:srgbClr val="000000"/>
                </a:solidFill>
                <a:effectLst/>
                <a:latin typeface="+mn-lt"/>
                <a:ea typeface="Times New Roman" panose="02020603050405020304" pitchFamily="18" charset="0"/>
                <a:cs typeface="Aptos" panose="020B0004020202020204" pitchFamily="34" charset="0"/>
              </a:rPr>
              <a:t>	Training and Technical Assistance: The program 	offers training to help businesses compete 	effectively 	in the market</a:t>
            </a:r>
            <a:endParaRPr lang="en-US" sz="1500" dirty="0">
              <a:effectLst/>
              <a:latin typeface="+mn-lt"/>
              <a:ea typeface="Aptos" panose="020B0004020202020204" pitchFamily="34" charset="0"/>
              <a:cs typeface="Aptos" panose="020B0004020202020204" pitchFamily="34" charset="0"/>
            </a:endParaRPr>
          </a:p>
          <a:p>
            <a:pPr marL="933462" marR="0" indent="0">
              <a:spcBef>
                <a:spcPts val="0"/>
              </a:spcBef>
              <a:spcAft>
                <a:spcPts val="0"/>
              </a:spcAft>
              <a:buNone/>
            </a:pPr>
            <a:r>
              <a:rPr lang="en-US" sz="1500" dirty="0">
                <a:solidFill>
                  <a:srgbClr val="000000"/>
                </a:solidFill>
                <a:effectLst/>
                <a:latin typeface="+mn-lt"/>
                <a:ea typeface="Aptos" panose="020B0004020202020204" pitchFamily="34" charset="0"/>
                <a:cs typeface="Aptos" panose="020B0004020202020204" pitchFamily="34" charset="0"/>
              </a:rPr>
              <a:t> </a:t>
            </a:r>
            <a:endParaRPr lang="en-US" sz="1500" dirty="0">
              <a:effectLst/>
              <a:latin typeface="+mn-lt"/>
              <a:ea typeface="Aptos" panose="020B0004020202020204" pitchFamily="34" charset="0"/>
              <a:cs typeface="Aptos" panose="020B0004020202020204" pitchFamily="34" charset="0"/>
            </a:endParaRPr>
          </a:p>
          <a:p>
            <a:pPr marL="1104900" marR="0">
              <a:spcBef>
                <a:spcPts val="0"/>
              </a:spcBef>
              <a:spcAft>
                <a:spcPts val="0"/>
              </a:spcAft>
            </a:pPr>
            <a:r>
              <a:rPr lang="en-US" sz="1500" b="1" dirty="0">
                <a:solidFill>
                  <a:srgbClr val="000000"/>
                </a:solidFill>
                <a:effectLst/>
                <a:latin typeface="+mn-lt"/>
                <a:ea typeface="Aptos" panose="020B0004020202020204" pitchFamily="34" charset="0"/>
                <a:cs typeface="Aptos" panose="020B0004020202020204" pitchFamily="34" charset="0"/>
              </a:rPr>
              <a:t>E2G (Empower2Grow)</a:t>
            </a:r>
            <a:endParaRPr lang="en-US" sz="1500" dirty="0">
              <a:effectLst/>
              <a:latin typeface="+mn-lt"/>
              <a:ea typeface="Aptos" panose="020B0004020202020204" pitchFamily="34" charset="0"/>
              <a:cs typeface="Aptos" panose="020B0004020202020204" pitchFamily="34" charset="0"/>
            </a:endParaRPr>
          </a:p>
          <a:p>
            <a:pPr marL="1104900" marR="0">
              <a:spcBef>
                <a:spcPts val="0"/>
              </a:spcBef>
              <a:spcAft>
                <a:spcPts val="0"/>
              </a:spcAft>
            </a:pPr>
            <a:r>
              <a:rPr lang="en-US" sz="1500" b="1" dirty="0">
                <a:effectLst/>
                <a:latin typeface="+mn-lt"/>
                <a:ea typeface="Aptos" panose="020B0004020202020204" pitchFamily="34" charset="0"/>
                <a:cs typeface="Aptos" panose="020B0004020202020204" pitchFamily="34" charset="0"/>
              </a:rPr>
              <a:t>SBA Empower 2 Grow (Free f</a:t>
            </a:r>
            <a:r>
              <a:rPr lang="en-US" sz="1500" dirty="0">
                <a:effectLst/>
                <a:latin typeface="+mn-lt"/>
                <a:ea typeface="Aptos" panose="020B0004020202020204" pitchFamily="34" charset="0"/>
                <a:cs typeface="Aptos" panose="020B0004020202020204" pitchFamily="34" charset="0"/>
              </a:rPr>
              <a:t>ederal contracting technical assistance, counseling, training, and use of </a:t>
            </a:r>
            <a:r>
              <a:rPr lang="en-US" sz="1500" dirty="0" err="1">
                <a:effectLst/>
                <a:latin typeface="+mn-lt"/>
                <a:ea typeface="Aptos" panose="020B0004020202020204" pitchFamily="34" charset="0"/>
                <a:cs typeface="Aptos" panose="020B0004020202020204" pitchFamily="34" charset="0"/>
              </a:rPr>
              <a:t>Fedbidspeed</a:t>
            </a:r>
            <a:r>
              <a:rPr lang="en-US" sz="1500" dirty="0">
                <a:effectLst/>
                <a:latin typeface="+mn-lt"/>
                <a:ea typeface="Aptos" panose="020B0004020202020204" pitchFamily="34" charset="0"/>
                <a:cs typeface="Aptos" panose="020B0004020202020204" pitchFamily="34" charset="0"/>
              </a:rPr>
              <a:t>)</a:t>
            </a:r>
          </a:p>
          <a:p>
            <a:pPr marL="1104900" marR="0">
              <a:spcBef>
                <a:spcPts val="0"/>
              </a:spcBef>
              <a:spcAft>
                <a:spcPts val="0"/>
              </a:spcAft>
            </a:pPr>
            <a:r>
              <a:rPr lang="en-US" sz="1500" u="sng" dirty="0">
                <a:solidFill>
                  <a:srgbClr val="0000FF"/>
                </a:solidFill>
                <a:effectLst/>
                <a:latin typeface="+mn-lt"/>
                <a:ea typeface="Aptos" panose="020B0004020202020204" pitchFamily="34" charset="0"/>
                <a:cs typeface="Aptos" panose="020B0004020202020204" pitchFamily="34" charset="0"/>
                <a:hlinkClick r:id="rId4"/>
              </a:rPr>
              <a:t>Empower to Grow | U.S. Small Business Administration</a:t>
            </a:r>
            <a:endParaRPr lang="en-US" sz="1500" dirty="0">
              <a:effectLst/>
              <a:latin typeface="+mn-lt"/>
              <a:ea typeface="Aptos" panose="020B0004020202020204" pitchFamily="34" charset="0"/>
              <a:cs typeface="Aptos" panose="020B0004020202020204" pitchFamily="34" charset="0"/>
            </a:endParaRPr>
          </a:p>
          <a:p>
            <a:pPr marL="933462" marR="0" indent="0">
              <a:spcBef>
                <a:spcPts val="0"/>
              </a:spcBef>
              <a:spcAft>
                <a:spcPts val="0"/>
              </a:spcAft>
              <a:buNone/>
            </a:pPr>
            <a:r>
              <a:rPr lang="en-US" sz="1800" dirty="0">
                <a:effectLst/>
                <a:latin typeface="Aptos" panose="020B0004020202020204" pitchFamily="34" charset="0"/>
                <a:ea typeface="Aptos" panose="020B0004020202020204" pitchFamily="34" charset="0"/>
                <a:cs typeface="Aptos" panose="020B0004020202020204" pitchFamily="34" charset="0"/>
              </a:rPr>
              <a:t> </a:t>
            </a:r>
          </a:p>
          <a:p>
            <a:endParaRPr lang="en-US" dirty="0"/>
          </a:p>
        </p:txBody>
      </p:sp>
      <p:sp>
        <p:nvSpPr>
          <p:cNvPr id="4" name="Slide Number Placeholder 3">
            <a:extLst>
              <a:ext uri="{FF2B5EF4-FFF2-40B4-BE49-F238E27FC236}">
                <a16:creationId xmlns:a16="http://schemas.microsoft.com/office/drawing/2014/main" id="{AAC7EC6E-2639-D0E0-222F-F2EE68AC4A6F}"/>
              </a:ext>
            </a:extLst>
          </p:cNvPr>
          <p:cNvSpPr>
            <a:spLocks noGrp="1"/>
          </p:cNvSpPr>
          <p:nvPr>
            <p:ph type="sldNum" sz="quarter" idx="12"/>
          </p:nvPr>
        </p:nvSpPr>
        <p:spPr/>
        <p:txBody>
          <a:bodyPr/>
          <a:lstStyle/>
          <a:p>
            <a:fld id="{8F377299-36CD-E049-B4A4-56FC7F2EF3FB}" type="slidenum">
              <a:rPr lang="en-US" smtClean="0"/>
              <a:pPr/>
              <a:t>29</a:t>
            </a:fld>
            <a:endParaRPr lang="en-US" dirty="0"/>
          </a:p>
        </p:txBody>
      </p:sp>
      <p:sp>
        <p:nvSpPr>
          <p:cNvPr id="5" name="Content Placeholder 2">
            <a:extLst>
              <a:ext uri="{FF2B5EF4-FFF2-40B4-BE49-F238E27FC236}">
                <a16:creationId xmlns:a16="http://schemas.microsoft.com/office/drawing/2014/main" id="{CDDD6EEB-7089-8D7B-8EA5-F507AF573F84}"/>
              </a:ext>
            </a:extLst>
          </p:cNvPr>
          <p:cNvSpPr txBox="1">
            <a:spLocks/>
          </p:cNvSpPr>
          <p:nvPr/>
        </p:nvSpPr>
        <p:spPr>
          <a:xfrm>
            <a:off x="6789906" y="706264"/>
            <a:ext cx="4873557" cy="5285973"/>
          </a:xfrm>
          <a:prstGeom prst="rect">
            <a:avLst/>
          </a:prstGeom>
        </p:spPr>
        <p:txBody>
          <a:bodyPr vert="horz" lIns="91440" tIns="45720" rIns="91440" bIns="45720" rtlCol="0">
            <a:normAutofit fontScale="62500" lnSpcReduction="20000"/>
          </a:bodyPr>
          <a:lstStyle>
            <a:lvl1pPr marL="171438" indent="-171438" algn="l" defTabSz="685749" rtl="0" eaLnBrk="1" latinLnBrk="0" hangingPunct="1">
              <a:lnSpc>
                <a:spcPct val="90000"/>
              </a:lnSpc>
              <a:spcBef>
                <a:spcPts val="750"/>
              </a:spcBef>
              <a:buFont typeface="Arial"/>
              <a:buChar char="•"/>
              <a:defRPr sz="2100" kern="1200">
                <a:solidFill>
                  <a:schemeClr val="tx1"/>
                </a:solidFill>
                <a:latin typeface="Source Sans Pro" charset="0"/>
                <a:ea typeface="Source Sans Pro" charset="0"/>
                <a:cs typeface="Source Sans Pro" charset="0"/>
              </a:defRPr>
            </a:lvl1pPr>
            <a:lvl2pPr marL="514313" indent="-171438" algn="l" defTabSz="685749" rtl="0" eaLnBrk="1" latinLnBrk="0" hangingPunct="1">
              <a:lnSpc>
                <a:spcPct val="90000"/>
              </a:lnSpc>
              <a:spcBef>
                <a:spcPts val="375"/>
              </a:spcBef>
              <a:buFont typeface="Arial"/>
              <a:buChar char="•"/>
              <a:defRPr sz="1800" kern="1200">
                <a:solidFill>
                  <a:schemeClr val="tx1"/>
                </a:solidFill>
                <a:latin typeface="Source Sans Pro" charset="0"/>
                <a:ea typeface="Source Sans Pro" charset="0"/>
                <a:cs typeface="Source Sans Pro" charset="0"/>
              </a:defRPr>
            </a:lvl2pPr>
            <a:lvl3pPr marL="857186" indent="-171438" algn="l" defTabSz="685749" rtl="0" eaLnBrk="1" latinLnBrk="0" hangingPunct="1">
              <a:lnSpc>
                <a:spcPct val="90000"/>
              </a:lnSpc>
              <a:spcBef>
                <a:spcPts val="375"/>
              </a:spcBef>
              <a:buFont typeface="Arial"/>
              <a:buChar char="•"/>
              <a:defRPr sz="1500" kern="1200">
                <a:solidFill>
                  <a:schemeClr val="tx1"/>
                </a:solidFill>
                <a:latin typeface="Source Sans Pro" charset="0"/>
                <a:ea typeface="Source Sans Pro" charset="0"/>
                <a:cs typeface="Source Sans Pro" charset="0"/>
              </a:defRPr>
            </a:lvl3pPr>
            <a:lvl4pPr marL="1200060" indent="-171438" algn="l" defTabSz="685749" rtl="0" eaLnBrk="1" latinLnBrk="0" hangingPunct="1">
              <a:lnSpc>
                <a:spcPct val="90000"/>
              </a:lnSpc>
              <a:spcBef>
                <a:spcPts val="375"/>
              </a:spcBef>
              <a:buFont typeface="Arial"/>
              <a:buChar char="•"/>
              <a:defRPr sz="1350" kern="1200">
                <a:solidFill>
                  <a:schemeClr val="tx1"/>
                </a:solidFill>
                <a:latin typeface="Source Sans Pro" charset="0"/>
                <a:ea typeface="Source Sans Pro" charset="0"/>
                <a:cs typeface="Source Sans Pro" charset="0"/>
              </a:defRPr>
            </a:lvl4pPr>
            <a:lvl5pPr marL="1542935" indent="-171438" algn="l" defTabSz="685749" rtl="0" eaLnBrk="1" latinLnBrk="0" hangingPunct="1">
              <a:lnSpc>
                <a:spcPct val="90000"/>
              </a:lnSpc>
              <a:spcBef>
                <a:spcPts val="375"/>
              </a:spcBef>
              <a:buFont typeface="Arial"/>
              <a:buChar char="•"/>
              <a:defRPr sz="1350" kern="1200">
                <a:solidFill>
                  <a:schemeClr val="tx1"/>
                </a:solidFill>
                <a:latin typeface="Source Sans Pro" charset="0"/>
                <a:ea typeface="Source Sans Pro" charset="0"/>
                <a:cs typeface="Source Sans Pro" charset="0"/>
              </a:defRPr>
            </a:lvl5pPr>
            <a:lvl6pPr marL="1885809"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174625" indent="0">
              <a:spcBef>
                <a:spcPts val="0"/>
              </a:spcBef>
              <a:buFont typeface="Arial"/>
              <a:buNone/>
            </a:pPr>
            <a:r>
              <a:rPr lang="en-US" sz="2300" b="1" dirty="0">
                <a:solidFill>
                  <a:srgbClr val="000000"/>
                </a:solidFill>
                <a:latin typeface="+mn-lt"/>
                <a:ea typeface="Aptos" panose="020B0004020202020204" pitchFamily="34" charset="0"/>
                <a:cs typeface="Aptos" panose="020B0004020202020204" pitchFamily="34" charset="0"/>
              </a:rPr>
              <a:t>E2G (Empower2Grow)</a:t>
            </a:r>
            <a:endParaRPr lang="en-US" sz="2300" dirty="0">
              <a:solidFill>
                <a:srgbClr val="000000"/>
              </a:solidFill>
              <a:latin typeface="+mn-lt"/>
              <a:ea typeface="Aptos" panose="020B0004020202020204" pitchFamily="34" charset="0"/>
              <a:cs typeface="Aptos" panose="020B0004020202020204" pitchFamily="34" charset="0"/>
            </a:endParaRPr>
          </a:p>
          <a:p>
            <a:pPr marL="174625" indent="0">
              <a:spcBef>
                <a:spcPts val="0"/>
              </a:spcBef>
              <a:buFont typeface="Arial"/>
              <a:buNone/>
            </a:pPr>
            <a:endParaRPr lang="en-US" sz="2300" b="1" dirty="0">
              <a:latin typeface="+mn-lt"/>
              <a:ea typeface="Aptos" panose="020B0004020202020204" pitchFamily="34" charset="0"/>
              <a:cs typeface="Aptos" panose="020B0004020202020204" pitchFamily="34" charset="0"/>
            </a:endParaRPr>
          </a:p>
          <a:p>
            <a:pPr marL="174625" indent="0">
              <a:spcBef>
                <a:spcPts val="0"/>
              </a:spcBef>
              <a:buFont typeface="Arial"/>
              <a:buNone/>
            </a:pPr>
            <a:r>
              <a:rPr lang="en-US" sz="2300" b="1" dirty="0">
                <a:latin typeface="+mn-lt"/>
                <a:ea typeface="Aptos" panose="020B0004020202020204" pitchFamily="34" charset="0"/>
                <a:cs typeface="Aptos" panose="020B0004020202020204" pitchFamily="34" charset="0"/>
              </a:rPr>
              <a:t>SBA Empower 2 Grow (Free f</a:t>
            </a:r>
            <a:r>
              <a:rPr lang="en-US" sz="2300" dirty="0">
                <a:latin typeface="+mn-lt"/>
                <a:ea typeface="Aptos" panose="020B0004020202020204" pitchFamily="34" charset="0"/>
                <a:cs typeface="Aptos" panose="020B0004020202020204" pitchFamily="34" charset="0"/>
              </a:rPr>
              <a:t>ederal contracting technical assistance, counseling, training, and use of </a:t>
            </a:r>
            <a:r>
              <a:rPr lang="en-US" sz="2300" dirty="0" err="1">
                <a:latin typeface="+mn-lt"/>
                <a:ea typeface="Aptos" panose="020B0004020202020204" pitchFamily="34" charset="0"/>
                <a:cs typeface="Aptos" panose="020B0004020202020204" pitchFamily="34" charset="0"/>
              </a:rPr>
              <a:t>Fedbidspeed</a:t>
            </a:r>
            <a:r>
              <a:rPr lang="en-US" sz="2300" dirty="0">
                <a:latin typeface="+mn-lt"/>
                <a:ea typeface="Aptos" panose="020B0004020202020204" pitchFamily="34" charset="0"/>
                <a:cs typeface="Aptos" panose="020B0004020202020204" pitchFamily="34" charset="0"/>
              </a:rPr>
              <a:t>)</a:t>
            </a:r>
          </a:p>
          <a:p>
            <a:pPr marL="398463" indent="-169863">
              <a:spcBef>
                <a:spcPts val="0"/>
              </a:spcBef>
            </a:pPr>
            <a:r>
              <a:rPr lang="en-US" sz="2300" u="sng" dirty="0">
                <a:solidFill>
                  <a:srgbClr val="0000FF"/>
                </a:solidFill>
                <a:latin typeface="+mn-lt"/>
                <a:ea typeface="Aptos" panose="020B0004020202020204" pitchFamily="34" charset="0"/>
                <a:cs typeface="Aptos" panose="020B0004020202020204" pitchFamily="34" charset="0"/>
                <a:hlinkClick r:id="rId4"/>
              </a:rPr>
              <a:t>Empower to Grow | U.S. Small Business Administration</a:t>
            </a:r>
            <a:endParaRPr lang="en-US" sz="2300" u="sng" dirty="0">
              <a:solidFill>
                <a:srgbClr val="0000FF"/>
              </a:solidFill>
              <a:latin typeface="+mn-lt"/>
              <a:ea typeface="Aptos" panose="020B0004020202020204" pitchFamily="34" charset="0"/>
              <a:cs typeface="Aptos" panose="020B0004020202020204" pitchFamily="34" charset="0"/>
            </a:endParaRPr>
          </a:p>
          <a:p>
            <a:pPr marL="1562100" marR="0">
              <a:spcBef>
                <a:spcPts val="0"/>
              </a:spcBef>
              <a:spcAft>
                <a:spcPts val="0"/>
              </a:spcAft>
            </a:pPr>
            <a:r>
              <a:rPr lang="en-US" sz="2300" b="1" dirty="0">
                <a:effectLst/>
                <a:latin typeface="+mn-lt"/>
                <a:ea typeface="Aptos" panose="020B0004020202020204" pitchFamily="34" charset="0"/>
                <a:cs typeface="Aptos" panose="020B0004020202020204" pitchFamily="34" charset="0"/>
              </a:rPr>
              <a:t>SBA E2G Region VI (Including Houston)</a:t>
            </a:r>
            <a:endParaRPr lang="en-US" sz="2300" dirty="0">
              <a:effectLst/>
              <a:latin typeface="+mn-lt"/>
              <a:ea typeface="Aptos" panose="020B0004020202020204" pitchFamily="34" charset="0"/>
              <a:cs typeface="Aptos" panose="020B0004020202020204" pitchFamily="34" charset="0"/>
            </a:endParaRPr>
          </a:p>
          <a:p>
            <a:pPr marL="1562100" marR="0">
              <a:spcBef>
                <a:spcPts val="0"/>
              </a:spcBef>
              <a:spcAft>
                <a:spcPts val="0"/>
              </a:spcAft>
            </a:pPr>
            <a:r>
              <a:rPr lang="en-US" sz="2300" u="sng" dirty="0" err="1">
                <a:solidFill>
                  <a:srgbClr val="0000FF"/>
                </a:solidFill>
                <a:effectLst/>
                <a:latin typeface="+mn-lt"/>
                <a:ea typeface="Aptos" panose="020B0004020202020204" pitchFamily="34" charset="0"/>
                <a:cs typeface="Aptos" panose="020B0004020202020204" pitchFamily="34" charset="0"/>
                <a:hlinkClick r:id="rId5"/>
              </a:rPr>
              <a:t>FedMAP</a:t>
            </a:r>
            <a:r>
              <a:rPr lang="en-US" sz="2300" u="sng" dirty="0">
                <a:solidFill>
                  <a:srgbClr val="0000FF"/>
                </a:solidFill>
                <a:effectLst/>
                <a:latin typeface="+mn-lt"/>
                <a:ea typeface="Aptos" panose="020B0004020202020204" pitchFamily="34" charset="0"/>
                <a:cs typeface="Aptos" panose="020B0004020202020204" pitchFamily="34" charset="0"/>
                <a:hlinkClick r:id="rId5"/>
              </a:rPr>
              <a:t> SBA E2G Training - </a:t>
            </a:r>
            <a:r>
              <a:rPr lang="en-US" sz="2300" u="sng" dirty="0" err="1">
                <a:solidFill>
                  <a:srgbClr val="0000FF"/>
                </a:solidFill>
                <a:effectLst/>
                <a:latin typeface="+mn-lt"/>
                <a:ea typeface="Aptos" panose="020B0004020202020204" pitchFamily="34" charset="0"/>
                <a:cs typeface="Aptos" panose="020B0004020202020204" pitchFamily="34" charset="0"/>
                <a:hlinkClick r:id="rId5"/>
              </a:rPr>
              <a:t>FedMap</a:t>
            </a:r>
            <a:endParaRPr lang="en-US" sz="2300" dirty="0">
              <a:effectLst/>
              <a:latin typeface="+mn-lt"/>
              <a:ea typeface="Aptos" panose="020B0004020202020204" pitchFamily="34" charset="0"/>
              <a:cs typeface="Aptos" panose="020B0004020202020204" pitchFamily="34" charset="0"/>
            </a:endParaRPr>
          </a:p>
          <a:p>
            <a:pPr marL="1562100" marR="0">
              <a:spcBef>
                <a:spcPts val="0"/>
              </a:spcBef>
              <a:spcAft>
                <a:spcPts val="0"/>
              </a:spcAft>
            </a:pPr>
            <a:r>
              <a:rPr lang="en-US" sz="2300" dirty="0">
                <a:effectLst/>
                <a:latin typeface="+mn-lt"/>
                <a:ea typeface="Aptos" panose="020B0004020202020204" pitchFamily="34" charset="0"/>
                <a:cs typeface="Aptos" panose="020B0004020202020204" pitchFamily="34" charset="0"/>
              </a:rPr>
              <a:t> </a:t>
            </a:r>
          </a:p>
          <a:p>
            <a:pPr marL="1562100" marR="0">
              <a:spcBef>
                <a:spcPts val="0"/>
              </a:spcBef>
              <a:spcAft>
                <a:spcPts val="0"/>
              </a:spcAft>
            </a:pPr>
            <a:r>
              <a:rPr lang="en-US" sz="2300" b="1" dirty="0">
                <a:effectLst/>
                <a:latin typeface="+mn-lt"/>
                <a:ea typeface="Aptos" panose="020B0004020202020204" pitchFamily="34" charset="0"/>
                <a:cs typeface="Aptos" panose="020B0004020202020204" pitchFamily="34" charset="0"/>
              </a:rPr>
              <a:t>SBA </a:t>
            </a:r>
            <a:r>
              <a:rPr lang="en-US" sz="2300" b="1" dirty="0" err="1">
                <a:effectLst/>
                <a:latin typeface="+mn-lt"/>
                <a:ea typeface="Aptos" panose="020B0004020202020204" pitchFamily="34" charset="0"/>
                <a:cs typeface="Aptos" panose="020B0004020202020204" pitchFamily="34" charset="0"/>
              </a:rPr>
              <a:t>FedbidSpeed</a:t>
            </a:r>
            <a:r>
              <a:rPr lang="en-US" sz="2300" b="1" dirty="0">
                <a:effectLst/>
                <a:latin typeface="+mn-lt"/>
                <a:ea typeface="Aptos" panose="020B0004020202020204" pitchFamily="34" charset="0"/>
                <a:cs typeface="Aptos" panose="020B0004020202020204" pitchFamily="34" charset="0"/>
              </a:rPr>
              <a:t> (Make sure that it is free) free platform to search contract opportunities  </a:t>
            </a:r>
            <a:endParaRPr lang="en-US" sz="2300" dirty="0">
              <a:effectLst/>
              <a:latin typeface="+mn-lt"/>
              <a:ea typeface="Aptos" panose="020B0004020202020204" pitchFamily="34" charset="0"/>
              <a:cs typeface="Aptos" panose="020B0004020202020204" pitchFamily="34" charset="0"/>
            </a:endParaRPr>
          </a:p>
          <a:p>
            <a:pPr marL="1562100" marR="0">
              <a:spcBef>
                <a:spcPts val="0"/>
              </a:spcBef>
              <a:spcAft>
                <a:spcPts val="0"/>
              </a:spcAft>
            </a:pPr>
            <a:r>
              <a:rPr lang="en-US" sz="2300" u="sng" dirty="0">
                <a:solidFill>
                  <a:srgbClr val="0000FF"/>
                </a:solidFill>
                <a:effectLst/>
                <a:latin typeface="+mn-lt"/>
                <a:ea typeface="Aptos" panose="020B0004020202020204" pitchFamily="34" charset="0"/>
                <a:cs typeface="Aptos" panose="020B0004020202020204" pitchFamily="34" charset="0"/>
                <a:hlinkClick r:id="rId6"/>
              </a:rPr>
              <a:t>Your Gateway to Government Contracts | </a:t>
            </a:r>
            <a:r>
              <a:rPr lang="en-US" sz="2300" u="sng" dirty="0" err="1">
                <a:solidFill>
                  <a:srgbClr val="0000FF"/>
                </a:solidFill>
                <a:effectLst/>
                <a:latin typeface="+mn-lt"/>
                <a:ea typeface="Aptos" panose="020B0004020202020204" pitchFamily="34" charset="0"/>
                <a:cs typeface="Aptos" panose="020B0004020202020204" pitchFamily="34" charset="0"/>
                <a:hlinkClick r:id="rId6"/>
              </a:rPr>
              <a:t>Bidspeed</a:t>
            </a:r>
            <a:endParaRPr lang="en-US" sz="2300" dirty="0">
              <a:effectLst/>
              <a:latin typeface="+mn-lt"/>
              <a:ea typeface="Aptos" panose="020B0004020202020204" pitchFamily="34" charset="0"/>
              <a:cs typeface="Aptos" panose="020B0004020202020204" pitchFamily="34" charset="0"/>
            </a:endParaRPr>
          </a:p>
          <a:p>
            <a:pPr marL="1562100" marR="0">
              <a:spcBef>
                <a:spcPts val="0"/>
              </a:spcBef>
              <a:spcAft>
                <a:spcPts val="0"/>
              </a:spcAft>
            </a:pPr>
            <a:r>
              <a:rPr lang="en-US" sz="2300" dirty="0">
                <a:effectLst/>
                <a:latin typeface="+mn-lt"/>
                <a:ea typeface="Aptos" panose="020B0004020202020204" pitchFamily="34" charset="0"/>
                <a:cs typeface="Aptos" panose="020B0004020202020204" pitchFamily="34" charset="0"/>
              </a:rPr>
              <a:t> </a:t>
            </a:r>
          </a:p>
          <a:p>
            <a:pPr marL="1562100" marR="0">
              <a:spcBef>
                <a:spcPts val="0"/>
              </a:spcBef>
              <a:spcAft>
                <a:spcPts val="0"/>
              </a:spcAft>
            </a:pPr>
            <a:r>
              <a:rPr lang="en-US" sz="2300" b="1" dirty="0">
                <a:effectLst/>
                <a:latin typeface="+mn-lt"/>
                <a:ea typeface="Aptos" panose="020B0004020202020204" pitchFamily="34" charset="0"/>
                <a:cs typeface="Aptos" panose="020B0004020202020204" pitchFamily="34" charset="0"/>
              </a:rPr>
              <a:t>SBA E2G Eligibility</a:t>
            </a:r>
            <a:endParaRPr lang="en-US" sz="2300" dirty="0">
              <a:effectLst/>
              <a:latin typeface="+mn-lt"/>
              <a:ea typeface="Aptos" panose="020B0004020202020204" pitchFamily="34" charset="0"/>
              <a:cs typeface="Aptos" panose="020B0004020202020204" pitchFamily="34" charset="0"/>
            </a:endParaRPr>
          </a:p>
          <a:p>
            <a:pPr marL="1562100" marR="0">
              <a:spcBef>
                <a:spcPts val="0"/>
              </a:spcBef>
              <a:spcAft>
                <a:spcPts val="0"/>
              </a:spcAft>
            </a:pPr>
            <a:r>
              <a:rPr lang="en-US" sz="2300" u="sng" dirty="0" err="1">
                <a:solidFill>
                  <a:srgbClr val="0000FF"/>
                </a:solidFill>
                <a:effectLst/>
                <a:latin typeface="+mn-lt"/>
                <a:ea typeface="Aptos" panose="020B0004020202020204" pitchFamily="34" charset="0"/>
                <a:cs typeface="Aptos" panose="020B0004020202020204" pitchFamily="34" charset="0"/>
                <a:hlinkClick r:id="rId5"/>
              </a:rPr>
              <a:t>FedMAP</a:t>
            </a:r>
            <a:r>
              <a:rPr lang="en-US" sz="2300" u="sng" dirty="0">
                <a:solidFill>
                  <a:srgbClr val="0000FF"/>
                </a:solidFill>
                <a:effectLst/>
                <a:latin typeface="+mn-lt"/>
                <a:ea typeface="Aptos" panose="020B0004020202020204" pitchFamily="34" charset="0"/>
                <a:cs typeface="Aptos" panose="020B0004020202020204" pitchFamily="34" charset="0"/>
                <a:hlinkClick r:id="rId5"/>
              </a:rPr>
              <a:t> SBA E2G Training - </a:t>
            </a:r>
            <a:r>
              <a:rPr lang="en-US" sz="2300" u="sng" dirty="0" err="1">
                <a:solidFill>
                  <a:srgbClr val="0000FF"/>
                </a:solidFill>
                <a:effectLst/>
                <a:latin typeface="+mn-lt"/>
                <a:ea typeface="Aptos" panose="020B0004020202020204" pitchFamily="34" charset="0"/>
                <a:cs typeface="Aptos" panose="020B0004020202020204" pitchFamily="34" charset="0"/>
                <a:hlinkClick r:id="rId5"/>
              </a:rPr>
              <a:t>FedMap</a:t>
            </a:r>
            <a:endParaRPr lang="en-US" sz="2300" dirty="0">
              <a:effectLst/>
              <a:latin typeface="+mn-lt"/>
              <a:ea typeface="Aptos" panose="020B0004020202020204" pitchFamily="34" charset="0"/>
              <a:cs typeface="Aptos" panose="020B0004020202020204" pitchFamily="34" charset="0"/>
            </a:endParaRPr>
          </a:p>
          <a:p>
            <a:pPr marL="0" marR="0" indent="0">
              <a:spcBef>
                <a:spcPts val="0"/>
              </a:spcBef>
              <a:spcAft>
                <a:spcPts val="0"/>
              </a:spcAft>
              <a:buNone/>
            </a:pPr>
            <a:r>
              <a:rPr lang="en-US" sz="2300" dirty="0">
                <a:effectLst/>
                <a:latin typeface="+mn-lt"/>
                <a:ea typeface="Aptos" panose="020B0004020202020204" pitchFamily="34" charset="0"/>
                <a:cs typeface="Aptos" panose="020B0004020202020204" pitchFamily="34" charset="0"/>
              </a:rPr>
              <a:t> </a:t>
            </a:r>
            <a:r>
              <a:rPr lang="en-US" sz="2300" dirty="0">
                <a:solidFill>
                  <a:srgbClr val="000000"/>
                </a:solidFill>
                <a:effectLst/>
                <a:latin typeface="+mn-lt"/>
                <a:ea typeface="Aptos" panose="020B0004020202020204" pitchFamily="34" charset="0"/>
                <a:cs typeface="Aptos" panose="020B0004020202020204" pitchFamily="34" charset="0"/>
              </a:rPr>
              <a:t> </a:t>
            </a:r>
            <a:endParaRPr lang="en-US" sz="2300" dirty="0">
              <a:effectLst/>
              <a:latin typeface="+mn-lt"/>
              <a:ea typeface="Aptos" panose="020B0004020202020204" pitchFamily="34" charset="0"/>
              <a:cs typeface="Aptos" panose="020B0004020202020204" pitchFamily="34" charset="0"/>
            </a:endParaRPr>
          </a:p>
          <a:p>
            <a:pPr marL="342900" marR="0" lvl="0" indent="-342900">
              <a:spcBef>
                <a:spcPts val="0"/>
              </a:spcBef>
              <a:spcAft>
                <a:spcPts val="0"/>
              </a:spcAft>
              <a:buSzPts val="1000"/>
              <a:buFont typeface="Wingdings" panose="05000000000000000000" pitchFamily="2" charset="2"/>
              <a:buChar char=""/>
              <a:tabLst>
                <a:tab pos="457200" algn="l"/>
              </a:tabLst>
            </a:pPr>
            <a:r>
              <a:rPr lang="en-US" sz="2300" dirty="0">
                <a:solidFill>
                  <a:srgbClr val="000000"/>
                </a:solidFill>
                <a:effectLst/>
                <a:latin typeface="+mn-lt"/>
                <a:ea typeface="Times New Roman" panose="02020603050405020304" pitchFamily="18" charset="0"/>
                <a:cs typeface="Aptos" panose="020B0004020202020204" pitchFamily="34" charset="0"/>
              </a:rPr>
              <a:t>Mentorship: Participants receive mentorship from experienced business owners through the mentor-protégé program</a:t>
            </a:r>
            <a:endParaRPr lang="en-US" sz="2300" dirty="0">
              <a:effectLst/>
              <a:latin typeface="+mn-lt"/>
              <a:ea typeface="Aptos" panose="020B0004020202020204" pitchFamily="34" charset="0"/>
              <a:cs typeface="Aptos" panose="020B0004020202020204" pitchFamily="34" charset="0"/>
            </a:endParaRPr>
          </a:p>
          <a:p>
            <a:pPr marL="1104900" marR="0">
              <a:spcBef>
                <a:spcPts val="0"/>
              </a:spcBef>
              <a:spcAft>
                <a:spcPts val="0"/>
              </a:spcAft>
            </a:pPr>
            <a:r>
              <a:rPr lang="en-US" sz="2300" u="sng" dirty="0">
                <a:solidFill>
                  <a:srgbClr val="0000FF"/>
                </a:solidFill>
                <a:effectLst/>
                <a:latin typeface="+mn-lt"/>
                <a:ea typeface="Aptos" panose="020B0004020202020204" pitchFamily="34" charset="0"/>
                <a:cs typeface="Aptos" panose="020B0004020202020204" pitchFamily="34" charset="0"/>
                <a:hlinkClick r:id="rId7"/>
              </a:rPr>
              <a:t>SBA Mentor-Protégé program | U.S. Small Business Administration</a:t>
            </a:r>
            <a:endParaRPr lang="en-US" sz="2300" dirty="0">
              <a:effectLst/>
              <a:latin typeface="+mn-lt"/>
              <a:ea typeface="Aptos" panose="020B0004020202020204" pitchFamily="34" charset="0"/>
              <a:cs typeface="Aptos" panose="020B0004020202020204" pitchFamily="34" charset="0"/>
            </a:endParaRPr>
          </a:p>
          <a:p>
            <a:pPr marL="933462" marR="0" indent="0">
              <a:spcBef>
                <a:spcPts val="0"/>
              </a:spcBef>
              <a:spcAft>
                <a:spcPts val="0"/>
              </a:spcAft>
              <a:buNone/>
            </a:pPr>
            <a:r>
              <a:rPr lang="en-US" sz="2300" dirty="0">
                <a:solidFill>
                  <a:srgbClr val="000000"/>
                </a:solidFill>
                <a:effectLst/>
                <a:latin typeface="+mn-lt"/>
                <a:ea typeface="Aptos" panose="020B0004020202020204" pitchFamily="34" charset="0"/>
                <a:cs typeface="Aptos" panose="020B0004020202020204" pitchFamily="34" charset="0"/>
              </a:rPr>
              <a:t> </a:t>
            </a:r>
            <a:endParaRPr lang="en-US" sz="2300" dirty="0">
              <a:effectLst/>
              <a:latin typeface="+mn-lt"/>
              <a:ea typeface="Aptos" panose="020B0004020202020204" pitchFamily="34" charset="0"/>
              <a:cs typeface="Aptos" panose="020B0004020202020204" pitchFamily="34" charset="0"/>
            </a:endParaRPr>
          </a:p>
          <a:p>
            <a:pPr marL="342900" marR="0" lvl="0" indent="-342900">
              <a:spcBef>
                <a:spcPts val="0"/>
              </a:spcBef>
              <a:spcAft>
                <a:spcPts val="0"/>
              </a:spcAft>
              <a:buSzPts val="1000"/>
              <a:buFont typeface="Wingdings" panose="05000000000000000000" pitchFamily="2" charset="2"/>
              <a:buChar char=""/>
              <a:tabLst>
                <a:tab pos="457200" algn="l"/>
              </a:tabLst>
            </a:pPr>
            <a:r>
              <a:rPr lang="en-US" sz="2300" dirty="0">
                <a:solidFill>
                  <a:srgbClr val="000000"/>
                </a:solidFill>
                <a:effectLst/>
                <a:latin typeface="+mn-lt"/>
                <a:ea typeface="Times New Roman" panose="02020603050405020304" pitchFamily="18" charset="0"/>
                <a:cs typeface="Aptos" panose="020B0004020202020204" pitchFamily="34" charset="0"/>
              </a:rPr>
              <a:t>Capacity Building: The program helps businesses identify areas for capacity building and provides resources to address these gaps</a:t>
            </a:r>
            <a:endParaRPr lang="en-US" sz="2300" dirty="0">
              <a:effectLst/>
              <a:latin typeface="+mn-lt"/>
              <a:ea typeface="Aptos" panose="020B0004020202020204" pitchFamily="34" charset="0"/>
              <a:cs typeface="Aptos" panose="020B0004020202020204" pitchFamily="34" charset="0"/>
            </a:endParaRPr>
          </a:p>
          <a:p>
            <a:pPr marL="1104900" marR="0">
              <a:spcBef>
                <a:spcPts val="0"/>
              </a:spcBef>
              <a:spcAft>
                <a:spcPts val="0"/>
              </a:spcAft>
            </a:pPr>
            <a:r>
              <a:rPr lang="en-US" sz="2300" u="sng" dirty="0">
                <a:solidFill>
                  <a:srgbClr val="0000FF"/>
                </a:solidFill>
                <a:effectLst/>
                <a:latin typeface="+mn-lt"/>
                <a:ea typeface="Aptos" panose="020B0004020202020204" pitchFamily="34" charset="0"/>
                <a:cs typeface="Aptos" panose="020B0004020202020204" pitchFamily="34" charset="0"/>
                <a:hlinkClick r:id="rId8"/>
              </a:rPr>
              <a:t>Grow your business | U.S. Small Business Administration</a:t>
            </a:r>
            <a:endParaRPr lang="en-US" sz="2300" dirty="0">
              <a:effectLst/>
              <a:latin typeface="+mn-lt"/>
              <a:ea typeface="Aptos" panose="020B0004020202020204" pitchFamily="34" charset="0"/>
              <a:cs typeface="Aptos" panose="020B0004020202020204" pitchFamily="34" charset="0"/>
            </a:endParaRPr>
          </a:p>
          <a:p>
            <a:pPr marL="1104900" marR="0">
              <a:spcBef>
                <a:spcPts val="0"/>
              </a:spcBef>
              <a:spcAft>
                <a:spcPts val="0"/>
              </a:spcAft>
            </a:pPr>
            <a:r>
              <a:rPr lang="en-US" sz="2300" dirty="0">
                <a:solidFill>
                  <a:srgbClr val="111111"/>
                </a:solidFill>
                <a:effectLst/>
                <a:latin typeface="+mn-lt"/>
                <a:ea typeface="Aptos" panose="020B0004020202020204" pitchFamily="34" charset="0"/>
                <a:cs typeface="Aptos" panose="020B0004020202020204" pitchFamily="34" charset="0"/>
              </a:rPr>
              <a:t>Funding, New locations, Merge and Acquisition, Federal Contracting, Exporting, WOSB, ONAA, VOSB</a:t>
            </a:r>
            <a:endParaRPr lang="en-US" sz="2300" dirty="0">
              <a:effectLst/>
              <a:latin typeface="+mn-lt"/>
              <a:ea typeface="Aptos" panose="020B0004020202020204" pitchFamily="34" charset="0"/>
              <a:cs typeface="Aptos" panose="020B0004020202020204" pitchFamily="34" charset="0"/>
            </a:endParaRPr>
          </a:p>
          <a:p>
            <a:pPr marL="398463" indent="-169863">
              <a:spcBef>
                <a:spcPts val="0"/>
              </a:spcBef>
            </a:pPr>
            <a:endParaRPr lang="en-US" sz="1700" dirty="0">
              <a:latin typeface="+mn-lt"/>
              <a:ea typeface="Aptos" panose="020B0004020202020204" pitchFamily="34" charset="0"/>
              <a:cs typeface="Aptos" panose="020B0004020202020204" pitchFamily="34" charset="0"/>
            </a:endParaRPr>
          </a:p>
          <a:p>
            <a:pPr marL="933462" indent="0">
              <a:spcBef>
                <a:spcPts val="0"/>
              </a:spcBef>
              <a:buFont typeface="Arial"/>
              <a:buNone/>
            </a:pPr>
            <a:r>
              <a:rPr lang="en-US" sz="1800" dirty="0">
                <a:latin typeface="Aptos" panose="020B0004020202020204" pitchFamily="34" charset="0"/>
                <a:ea typeface="Aptos" panose="020B0004020202020204" pitchFamily="34" charset="0"/>
                <a:cs typeface="Aptos" panose="020B0004020202020204" pitchFamily="34" charset="0"/>
              </a:rPr>
              <a:t> </a:t>
            </a:r>
          </a:p>
          <a:p>
            <a:endParaRPr lang="en-US" dirty="0"/>
          </a:p>
        </p:txBody>
      </p:sp>
    </p:spTree>
    <p:extLst>
      <p:ext uri="{BB962C8B-B14F-4D97-AF65-F5344CB8AC3E}">
        <p14:creationId xmlns:p14="http://schemas.microsoft.com/office/powerpoint/2010/main" val="669262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B4C12DF-2F25-1DC2-CF13-F7CA7E2BA25C}"/>
              </a:ext>
            </a:extLst>
          </p:cNvPr>
          <p:cNvSpPr txBox="1">
            <a:spLocks/>
          </p:cNvSpPr>
          <p:nvPr/>
        </p:nvSpPr>
        <p:spPr>
          <a:xfrm>
            <a:off x="609600" y="73818"/>
            <a:ext cx="10515600" cy="7310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b="1" kern="1200" dirty="0">
                <a:solidFill>
                  <a:schemeClr val="accent1"/>
                </a:solidFill>
                <a:latin typeface="Calibri" panose="020F0502020204030204" pitchFamily="34" charset="0"/>
                <a:ea typeface="+mj-ea"/>
                <a:cs typeface="Calibri" panose="020F0502020204030204" pitchFamily="34" charset="0"/>
              </a:rPr>
              <a:t>FBISD RECOGNIZED </a:t>
            </a:r>
            <a:r>
              <a:rPr lang="en-US" b="1" i="0" u="none" strike="noStrike" kern="1200" baseline="0" dirty="0">
                <a:solidFill>
                  <a:schemeClr val="accent1"/>
                </a:solidFill>
                <a:latin typeface="Calibri" panose="020F0502020204030204" pitchFamily="34" charset="0"/>
                <a:ea typeface="+mj-ea"/>
                <a:cs typeface="Calibri" panose="020F0502020204030204" pitchFamily="34" charset="0"/>
              </a:rPr>
              <a:t>CERTIFICATIONS</a:t>
            </a:r>
          </a:p>
        </p:txBody>
      </p:sp>
      <p:sp>
        <p:nvSpPr>
          <p:cNvPr id="46" name="Slide Number Placeholder 4">
            <a:extLst>
              <a:ext uri="{FF2B5EF4-FFF2-40B4-BE49-F238E27FC236}">
                <a16:creationId xmlns:a16="http://schemas.microsoft.com/office/drawing/2014/main" id="{54B5F1CF-FC3E-8648-6DEB-5FA74439AE2F}"/>
              </a:ext>
            </a:extLst>
          </p:cNvPr>
          <p:cNvSpPr>
            <a:spLocks noGrp="1"/>
          </p:cNvSpPr>
          <p:nvPr>
            <p:ph type="sldNum" sz="quarter" idx="12"/>
          </p:nvPr>
        </p:nvSpPr>
        <p:spPr>
          <a:xfrm>
            <a:off x="9166656" y="6306922"/>
            <a:ext cx="2743200" cy="365125"/>
          </a:xfrm>
        </p:spPr>
        <p:txBody>
          <a:bodyPr/>
          <a:lstStyle/>
          <a:p>
            <a:pPr>
              <a:spcAft>
                <a:spcPts val="600"/>
              </a:spcAft>
            </a:pPr>
            <a:fld id="{8F377299-36CD-E049-B4A4-56FC7F2EF3FB}" type="slidenum">
              <a:rPr lang="en-US" smtClean="0"/>
              <a:pPr>
                <a:spcAft>
                  <a:spcPts val="600"/>
                </a:spcAft>
              </a:pPr>
              <a:t>3</a:t>
            </a:fld>
            <a:endParaRPr lang="en-US"/>
          </a:p>
        </p:txBody>
      </p:sp>
      <p:graphicFrame>
        <p:nvGraphicFramePr>
          <p:cNvPr id="39" name="Diagram 38">
            <a:extLst>
              <a:ext uri="{FF2B5EF4-FFF2-40B4-BE49-F238E27FC236}">
                <a16:creationId xmlns:a16="http://schemas.microsoft.com/office/drawing/2014/main" id="{A8EBA980-C162-766A-AF06-A9FEA468D664}"/>
              </a:ext>
            </a:extLst>
          </p:cNvPr>
          <p:cNvGraphicFramePr/>
          <p:nvPr>
            <p:extLst>
              <p:ext uri="{D42A27DB-BD31-4B8C-83A1-F6EECF244321}">
                <p14:modId xmlns:p14="http://schemas.microsoft.com/office/powerpoint/2010/main" val="4287674598"/>
              </p:ext>
            </p:extLst>
          </p:nvPr>
        </p:nvGraphicFramePr>
        <p:xfrm>
          <a:off x="1157592" y="1372602"/>
          <a:ext cx="3287948" cy="3723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1">
            <a:extLst>
              <a:ext uri="{FF2B5EF4-FFF2-40B4-BE49-F238E27FC236}">
                <a16:creationId xmlns:a16="http://schemas.microsoft.com/office/drawing/2014/main" id="{FD72BA27-D0F9-64E2-5CBD-5AF7C047FEA8}"/>
              </a:ext>
            </a:extLst>
          </p:cNvPr>
          <p:cNvGrpSpPr/>
          <p:nvPr/>
        </p:nvGrpSpPr>
        <p:grpSpPr>
          <a:xfrm>
            <a:off x="7013643" y="1381706"/>
            <a:ext cx="3599234" cy="2635817"/>
            <a:chOff x="6068156" y="798046"/>
            <a:chExt cx="5805990" cy="4811488"/>
          </a:xfrm>
        </p:grpSpPr>
        <p:grpSp>
          <p:nvGrpSpPr>
            <p:cNvPr id="3" name="Group 2">
              <a:extLst>
                <a:ext uri="{FF2B5EF4-FFF2-40B4-BE49-F238E27FC236}">
                  <a16:creationId xmlns:a16="http://schemas.microsoft.com/office/drawing/2014/main" id="{6E80E69C-3411-364B-AA6E-33BE000F4F23}"/>
                </a:ext>
              </a:extLst>
            </p:cNvPr>
            <p:cNvGrpSpPr/>
            <p:nvPr/>
          </p:nvGrpSpPr>
          <p:grpSpPr>
            <a:xfrm>
              <a:off x="10046239" y="3781627"/>
              <a:ext cx="1827907" cy="1827907"/>
              <a:chOff x="1714946" y="1666527"/>
              <a:chExt cx="1827907" cy="1827907"/>
            </a:xfrm>
          </p:grpSpPr>
          <p:sp>
            <p:nvSpPr>
              <p:cNvPr id="4" name="Oval 3">
                <a:extLst>
                  <a:ext uri="{FF2B5EF4-FFF2-40B4-BE49-F238E27FC236}">
                    <a16:creationId xmlns:a16="http://schemas.microsoft.com/office/drawing/2014/main" id="{0B78904F-8F52-F3E0-539C-3C081FA326C1}"/>
                  </a:ext>
                </a:extLst>
              </p:cNvPr>
              <p:cNvSpPr/>
              <p:nvPr/>
            </p:nvSpPr>
            <p:spPr>
              <a:xfrm>
                <a:off x="1714946" y="1666527"/>
                <a:ext cx="1827907" cy="1827907"/>
              </a:xfrm>
              <a:prstGeom prst="ellipse">
                <a:avLst/>
              </a:prstGeom>
              <a:solidFill>
                <a:srgbClr val="000000"/>
              </a:solidFill>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a:lstStyle/>
              <a:p>
                <a:endParaRPr lang="en-US" sz="1600" b="1"/>
              </a:p>
            </p:txBody>
          </p:sp>
          <p:sp>
            <p:nvSpPr>
              <p:cNvPr id="5" name="Oval 4">
                <a:extLst>
                  <a:ext uri="{FF2B5EF4-FFF2-40B4-BE49-F238E27FC236}">
                    <a16:creationId xmlns:a16="http://schemas.microsoft.com/office/drawing/2014/main" id="{C8A39AE2-7C2B-AE6C-5257-C5824DA7A69D}"/>
                  </a:ext>
                </a:extLst>
              </p:cNvPr>
              <p:cNvSpPr txBox="1"/>
              <p:nvPr/>
            </p:nvSpPr>
            <p:spPr>
              <a:xfrm>
                <a:off x="1982637" y="1934218"/>
                <a:ext cx="1292525" cy="12925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1600" b="1" kern="1200" dirty="0"/>
                  <a:t>US SBA</a:t>
                </a:r>
              </a:p>
              <a:p>
                <a:pPr marL="0" lvl="0" indent="0" algn="ctr" defTabSz="1244600">
                  <a:lnSpc>
                    <a:spcPct val="90000"/>
                  </a:lnSpc>
                  <a:spcBef>
                    <a:spcPct val="0"/>
                  </a:spcBef>
                  <a:spcAft>
                    <a:spcPct val="35000"/>
                  </a:spcAft>
                  <a:buNone/>
                </a:pPr>
                <a:r>
                  <a:rPr lang="en-US" sz="1600" b="1" kern="1200" dirty="0"/>
                  <a:t>8A</a:t>
                </a:r>
              </a:p>
            </p:txBody>
          </p:sp>
        </p:grpSp>
        <p:grpSp>
          <p:nvGrpSpPr>
            <p:cNvPr id="6" name="Group 5">
              <a:extLst>
                <a:ext uri="{FF2B5EF4-FFF2-40B4-BE49-F238E27FC236}">
                  <a16:creationId xmlns:a16="http://schemas.microsoft.com/office/drawing/2014/main" id="{4707BF3F-4EDC-5370-3ABB-F14A3E46899C}"/>
                </a:ext>
              </a:extLst>
            </p:cNvPr>
            <p:cNvGrpSpPr/>
            <p:nvPr/>
          </p:nvGrpSpPr>
          <p:grpSpPr>
            <a:xfrm>
              <a:off x="6068156" y="798046"/>
              <a:ext cx="1827907" cy="1827907"/>
              <a:chOff x="1714946" y="1666527"/>
              <a:chExt cx="1827907" cy="1827907"/>
            </a:xfrm>
          </p:grpSpPr>
          <p:sp>
            <p:nvSpPr>
              <p:cNvPr id="8" name="Oval 7">
                <a:extLst>
                  <a:ext uri="{FF2B5EF4-FFF2-40B4-BE49-F238E27FC236}">
                    <a16:creationId xmlns:a16="http://schemas.microsoft.com/office/drawing/2014/main" id="{EF71C0E3-77D0-7A43-E2B6-B45DCBA55C63}"/>
                  </a:ext>
                </a:extLst>
              </p:cNvPr>
              <p:cNvSpPr/>
              <p:nvPr/>
            </p:nvSpPr>
            <p:spPr>
              <a:xfrm>
                <a:off x="1714946" y="1666527"/>
                <a:ext cx="1827907" cy="1827907"/>
              </a:xfrm>
              <a:prstGeom prst="ellipse">
                <a:avLst/>
              </a:prstGeom>
              <a:solidFill>
                <a:srgbClr val="002060"/>
              </a:solidFill>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a:lstStyle/>
              <a:p>
                <a:endParaRPr lang="en-US" sz="1600" b="1"/>
              </a:p>
            </p:txBody>
          </p:sp>
          <p:sp>
            <p:nvSpPr>
              <p:cNvPr id="9" name="Oval 4">
                <a:extLst>
                  <a:ext uri="{FF2B5EF4-FFF2-40B4-BE49-F238E27FC236}">
                    <a16:creationId xmlns:a16="http://schemas.microsoft.com/office/drawing/2014/main" id="{DA2A8A0B-1E3F-3FFB-D894-16997C081C94}"/>
                  </a:ext>
                </a:extLst>
              </p:cNvPr>
              <p:cNvSpPr txBox="1"/>
              <p:nvPr/>
            </p:nvSpPr>
            <p:spPr>
              <a:xfrm>
                <a:off x="1982637" y="1934218"/>
                <a:ext cx="1292525" cy="12925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1600" b="1" kern="1200" dirty="0"/>
                  <a:t>METRO</a:t>
                </a:r>
              </a:p>
              <a:p>
                <a:pPr marL="0" lvl="0" indent="0" algn="ctr" defTabSz="1244600">
                  <a:lnSpc>
                    <a:spcPct val="90000"/>
                  </a:lnSpc>
                  <a:spcBef>
                    <a:spcPct val="0"/>
                  </a:spcBef>
                  <a:spcAft>
                    <a:spcPct val="35000"/>
                  </a:spcAft>
                  <a:buNone/>
                </a:pPr>
                <a:r>
                  <a:rPr lang="en-US" sz="1600" b="1" kern="1200" dirty="0"/>
                  <a:t>SBE</a:t>
                </a:r>
              </a:p>
            </p:txBody>
          </p:sp>
        </p:grpSp>
        <p:grpSp>
          <p:nvGrpSpPr>
            <p:cNvPr id="10" name="Group 9">
              <a:extLst>
                <a:ext uri="{FF2B5EF4-FFF2-40B4-BE49-F238E27FC236}">
                  <a16:creationId xmlns:a16="http://schemas.microsoft.com/office/drawing/2014/main" id="{6D399DDD-43E2-E6D1-842A-A542834956AE}"/>
                </a:ext>
              </a:extLst>
            </p:cNvPr>
            <p:cNvGrpSpPr/>
            <p:nvPr/>
          </p:nvGrpSpPr>
          <p:grpSpPr>
            <a:xfrm>
              <a:off x="7896063" y="2157965"/>
              <a:ext cx="1827908" cy="1827907"/>
              <a:chOff x="1714945" y="1666527"/>
              <a:chExt cx="1827908" cy="1827907"/>
            </a:xfrm>
          </p:grpSpPr>
          <p:sp>
            <p:nvSpPr>
              <p:cNvPr id="11" name="Oval 10">
                <a:extLst>
                  <a:ext uri="{FF2B5EF4-FFF2-40B4-BE49-F238E27FC236}">
                    <a16:creationId xmlns:a16="http://schemas.microsoft.com/office/drawing/2014/main" id="{1CF6CF48-4165-2926-607E-9A036011131C}"/>
                  </a:ext>
                </a:extLst>
              </p:cNvPr>
              <p:cNvSpPr/>
              <p:nvPr/>
            </p:nvSpPr>
            <p:spPr>
              <a:xfrm>
                <a:off x="1714946" y="1666527"/>
                <a:ext cx="1827907" cy="1827907"/>
              </a:xfrm>
              <a:prstGeom prst="ellipse">
                <a:avLst/>
              </a:prstGeom>
              <a:solidFill>
                <a:srgbClr val="5C0000"/>
              </a:solidFill>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a:lstStyle/>
              <a:p>
                <a:endParaRPr lang="en-US" sz="1600" b="1"/>
              </a:p>
            </p:txBody>
          </p:sp>
          <p:sp>
            <p:nvSpPr>
              <p:cNvPr id="12" name="Oval 4">
                <a:extLst>
                  <a:ext uri="{FF2B5EF4-FFF2-40B4-BE49-F238E27FC236}">
                    <a16:creationId xmlns:a16="http://schemas.microsoft.com/office/drawing/2014/main" id="{311030DA-76E9-011B-9135-A0E13CCDC31D}"/>
                  </a:ext>
                </a:extLst>
              </p:cNvPr>
              <p:cNvSpPr txBox="1"/>
              <p:nvPr/>
            </p:nvSpPr>
            <p:spPr>
              <a:xfrm>
                <a:off x="1714945" y="1997664"/>
                <a:ext cx="1827907" cy="12925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1600" b="1" kern="1200" dirty="0"/>
                  <a:t>PORT HOUSTON</a:t>
                </a:r>
              </a:p>
              <a:p>
                <a:pPr marL="0" lvl="0" indent="0" algn="ctr" defTabSz="1244600">
                  <a:lnSpc>
                    <a:spcPct val="90000"/>
                  </a:lnSpc>
                  <a:spcBef>
                    <a:spcPct val="0"/>
                  </a:spcBef>
                  <a:spcAft>
                    <a:spcPct val="35000"/>
                  </a:spcAft>
                  <a:buNone/>
                </a:pPr>
                <a:r>
                  <a:rPr lang="en-US" sz="1600" b="1" kern="1200" dirty="0"/>
                  <a:t>SBE</a:t>
                </a:r>
              </a:p>
            </p:txBody>
          </p:sp>
        </p:grpSp>
      </p:grpSp>
    </p:spTree>
    <p:extLst>
      <p:ext uri="{BB962C8B-B14F-4D97-AF65-F5344CB8AC3E}">
        <p14:creationId xmlns:p14="http://schemas.microsoft.com/office/powerpoint/2010/main" val="22364458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5B6A4F-3B9F-5C89-0195-09109FF26F6A}"/>
              </a:ext>
            </a:extLst>
          </p:cNvPr>
          <p:cNvSpPr>
            <a:spLocks noGrp="1"/>
          </p:cNvSpPr>
          <p:nvPr>
            <p:ph idx="1"/>
          </p:nvPr>
        </p:nvSpPr>
        <p:spPr>
          <a:xfrm>
            <a:off x="964659" y="739441"/>
            <a:ext cx="10515600" cy="4446510"/>
          </a:xfrm>
        </p:spPr>
        <p:txBody>
          <a:bodyPr/>
          <a:lstStyle/>
          <a:p>
            <a:pPr marL="419100" marR="0" indent="0">
              <a:spcBef>
                <a:spcPts val="0"/>
              </a:spcBef>
              <a:spcAft>
                <a:spcPts val="0"/>
              </a:spcAft>
              <a:buNone/>
            </a:pPr>
            <a:r>
              <a:rPr lang="en-US" sz="2400" b="1" dirty="0">
                <a:solidFill>
                  <a:srgbClr val="111111"/>
                </a:solidFill>
                <a:effectLst/>
                <a:latin typeface="+mn-lt"/>
                <a:ea typeface="Aptos" panose="020B0004020202020204" pitchFamily="34" charset="0"/>
                <a:cs typeface="Aptos" panose="020B0004020202020204" pitchFamily="34" charset="0"/>
              </a:rPr>
              <a:t>How can I apply for government contracting opportunities through the SBA?</a:t>
            </a:r>
            <a:endParaRPr lang="en-US" sz="2400" b="1" dirty="0">
              <a:effectLst/>
              <a:latin typeface="+mn-lt"/>
              <a:ea typeface="Aptos" panose="020B0004020202020204" pitchFamily="34" charset="0"/>
              <a:cs typeface="Aptos" panose="020B0004020202020204" pitchFamily="34" charset="0"/>
            </a:endParaRPr>
          </a:p>
          <a:p>
            <a:pPr marL="647700" marR="0">
              <a:spcBef>
                <a:spcPts val="0"/>
              </a:spcBef>
              <a:spcAft>
                <a:spcPts val="0"/>
              </a:spcAft>
            </a:pPr>
            <a:r>
              <a:rPr lang="en-US" sz="2000" u="sng" dirty="0">
                <a:solidFill>
                  <a:srgbClr val="0000FF"/>
                </a:solidFill>
                <a:effectLst/>
                <a:latin typeface="+mn-lt"/>
                <a:ea typeface="Aptos" panose="020B0004020202020204" pitchFamily="34" charset="0"/>
                <a:cs typeface="Aptos" panose="020B0004020202020204" pitchFamily="34" charset="0"/>
                <a:hlinkClick r:id="rId2"/>
              </a:rPr>
              <a:t>www.Certifications.sba.gov</a:t>
            </a:r>
            <a:endParaRPr lang="en-US" sz="2000" dirty="0">
              <a:effectLst/>
              <a:latin typeface="+mn-lt"/>
              <a:ea typeface="Aptos" panose="020B0004020202020204" pitchFamily="34" charset="0"/>
              <a:cs typeface="Aptos" panose="020B0004020202020204" pitchFamily="34" charset="0"/>
            </a:endParaRPr>
          </a:p>
          <a:p>
            <a:pPr marL="647700" marR="0">
              <a:spcBef>
                <a:spcPts val="0"/>
              </a:spcBef>
              <a:spcAft>
                <a:spcPts val="0"/>
              </a:spcAft>
            </a:pPr>
            <a:r>
              <a:rPr lang="en-US" sz="2000" dirty="0">
                <a:solidFill>
                  <a:srgbClr val="111111"/>
                </a:solidFill>
                <a:effectLst/>
                <a:latin typeface="+mn-lt"/>
                <a:ea typeface="Aptos" panose="020B0004020202020204" pitchFamily="34" charset="0"/>
                <a:cs typeface="Aptos" panose="020B0004020202020204" pitchFamily="34" charset="0"/>
              </a:rPr>
              <a:t>4 Legacy Programs 8a, HUBZone, WOSB and Veteran Small Business Certification</a:t>
            </a:r>
            <a:endParaRPr lang="en-US" sz="2000" dirty="0">
              <a:effectLst/>
              <a:latin typeface="+mn-lt"/>
              <a:ea typeface="Aptos" panose="020B0004020202020204" pitchFamily="34" charset="0"/>
              <a:cs typeface="Aptos" panose="020B0004020202020204" pitchFamily="34" charset="0"/>
            </a:endParaRPr>
          </a:p>
          <a:p>
            <a:pPr marL="476262" marR="0" indent="0">
              <a:spcBef>
                <a:spcPts val="0"/>
              </a:spcBef>
              <a:spcAft>
                <a:spcPts val="0"/>
              </a:spcAft>
              <a:buNone/>
            </a:pPr>
            <a:r>
              <a:rPr lang="en-US" sz="2000" dirty="0">
                <a:solidFill>
                  <a:srgbClr val="111111"/>
                </a:solidFill>
                <a:effectLst/>
                <a:latin typeface="+mn-lt"/>
                <a:ea typeface="Aptos" panose="020B0004020202020204" pitchFamily="34" charset="0"/>
                <a:cs typeface="Aptos" panose="020B0004020202020204" pitchFamily="34" charset="0"/>
              </a:rPr>
              <a:t> </a:t>
            </a:r>
          </a:p>
          <a:p>
            <a:pPr marL="476262" marR="0" indent="0">
              <a:spcBef>
                <a:spcPts val="0"/>
              </a:spcBef>
              <a:spcAft>
                <a:spcPts val="0"/>
              </a:spcAft>
              <a:buNone/>
            </a:pPr>
            <a:endParaRPr lang="en-US" sz="2000" dirty="0">
              <a:solidFill>
                <a:srgbClr val="111111"/>
              </a:solidFill>
              <a:latin typeface="+mn-lt"/>
              <a:ea typeface="Aptos" panose="020B0004020202020204" pitchFamily="34" charset="0"/>
              <a:cs typeface="Aptos" panose="020B0004020202020204" pitchFamily="34" charset="0"/>
            </a:endParaRPr>
          </a:p>
          <a:p>
            <a:pPr marL="476262" marR="0" indent="0">
              <a:spcBef>
                <a:spcPts val="0"/>
              </a:spcBef>
              <a:spcAft>
                <a:spcPts val="0"/>
              </a:spcAft>
              <a:buNone/>
            </a:pPr>
            <a:endParaRPr lang="en-US" sz="2000" dirty="0">
              <a:effectLst/>
              <a:latin typeface="+mn-lt"/>
              <a:ea typeface="Aptos" panose="020B0004020202020204" pitchFamily="34" charset="0"/>
              <a:cs typeface="Aptos" panose="020B0004020202020204" pitchFamily="34" charset="0"/>
            </a:endParaRPr>
          </a:p>
          <a:p>
            <a:pPr marL="419100" marR="0" indent="0">
              <a:spcBef>
                <a:spcPts val="0"/>
              </a:spcBef>
              <a:spcAft>
                <a:spcPts val="0"/>
              </a:spcAft>
              <a:buNone/>
            </a:pPr>
            <a:r>
              <a:rPr lang="en-US" sz="2400" b="1" dirty="0">
                <a:solidFill>
                  <a:srgbClr val="111111"/>
                </a:solidFill>
                <a:effectLst/>
                <a:latin typeface="+mn-lt"/>
                <a:ea typeface="Aptos" panose="020B0004020202020204" pitchFamily="34" charset="0"/>
                <a:cs typeface="Aptos" panose="020B0004020202020204" pitchFamily="34" charset="0"/>
              </a:rPr>
              <a:t>What resources are available for small businesses recovering from disasters?</a:t>
            </a:r>
            <a:endParaRPr lang="en-US" sz="2400" b="1" dirty="0">
              <a:effectLst/>
              <a:latin typeface="+mn-lt"/>
              <a:ea typeface="Aptos" panose="020B0004020202020204" pitchFamily="34" charset="0"/>
              <a:cs typeface="Aptos" panose="020B0004020202020204" pitchFamily="34" charset="0"/>
            </a:endParaRPr>
          </a:p>
          <a:p>
            <a:pPr marL="647700" marR="0">
              <a:spcBef>
                <a:spcPts val="0"/>
              </a:spcBef>
              <a:spcAft>
                <a:spcPts val="0"/>
              </a:spcAft>
            </a:pPr>
            <a:r>
              <a:rPr lang="en-US" sz="2000" dirty="0">
                <a:solidFill>
                  <a:srgbClr val="111111"/>
                </a:solidFill>
                <a:effectLst/>
                <a:latin typeface="+mn-lt"/>
                <a:ea typeface="Aptos" panose="020B0004020202020204" pitchFamily="34" charset="0"/>
                <a:cs typeface="Aptos" panose="020B0004020202020204" pitchFamily="34" charset="0"/>
              </a:rPr>
              <a:t>Prepare (Risk management)</a:t>
            </a:r>
            <a:endParaRPr lang="en-US" sz="2000" dirty="0">
              <a:effectLst/>
              <a:latin typeface="+mn-lt"/>
              <a:ea typeface="Aptos" panose="020B0004020202020204" pitchFamily="34" charset="0"/>
              <a:cs typeface="Aptos" panose="020B0004020202020204" pitchFamily="34" charset="0"/>
            </a:endParaRPr>
          </a:p>
          <a:p>
            <a:pPr marL="647700" marR="0">
              <a:spcBef>
                <a:spcPts val="0"/>
              </a:spcBef>
              <a:spcAft>
                <a:spcPts val="0"/>
              </a:spcAft>
            </a:pPr>
            <a:r>
              <a:rPr lang="en-US" sz="2000" u="sng" dirty="0">
                <a:solidFill>
                  <a:srgbClr val="0000FF"/>
                </a:solidFill>
                <a:effectLst/>
                <a:latin typeface="+mn-lt"/>
                <a:ea typeface="Aptos" panose="020B0004020202020204" pitchFamily="34" charset="0"/>
                <a:cs typeface="Aptos" panose="020B0004020202020204" pitchFamily="34" charset="0"/>
                <a:hlinkClick r:id="rId3"/>
              </a:rPr>
              <a:t>www.sba.gov/prepare</a:t>
            </a:r>
            <a:endParaRPr lang="en-US" sz="2000" dirty="0">
              <a:effectLst/>
              <a:latin typeface="+mn-lt"/>
              <a:ea typeface="Aptos" panose="020B0004020202020204" pitchFamily="34" charset="0"/>
              <a:cs typeface="Aptos" panose="020B0004020202020204" pitchFamily="34" charset="0"/>
            </a:endParaRPr>
          </a:p>
          <a:p>
            <a:pPr marL="647700" marR="0">
              <a:spcBef>
                <a:spcPts val="0"/>
              </a:spcBef>
              <a:spcAft>
                <a:spcPts val="0"/>
              </a:spcAft>
            </a:pPr>
            <a:r>
              <a:rPr lang="en-US" sz="2000" dirty="0">
                <a:solidFill>
                  <a:srgbClr val="111111"/>
                </a:solidFill>
                <a:effectLst/>
                <a:latin typeface="+mn-lt"/>
                <a:ea typeface="Aptos" panose="020B0004020202020204" pitchFamily="34" charset="0"/>
                <a:cs typeface="Aptos" panose="020B0004020202020204" pitchFamily="34" charset="0"/>
              </a:rPr>
              <a:t>SBA Office of Disaster Recovery and Resiliency </a:t>
            </a:r>
            <a:endParaRPr lang="en-US" sz="2000" dirty="0">
              <a:effectLst/>
              <a:latin typeface="+mn-lt"/>
              <a:ea typeface="Aptos" panose="020B0004020202020204" pitchFamily="34" charset="0"/>
              <a:cs typeface="Aptos" panose="020B0004020202020204" pitchFamily="34" charset="0"/>
            </a:endParaRPr>
          </a:p>
          <a:p>
            <a:pPr marL="647700" marR="0">
              <a:spcBef>
                <a:spcPts val="0"/>
              </a:spcBef>
              <a:spcAft>
                <a:spcPts val="0"/>
              </a:spcAft>
            </a:pPr>
            <a:r>
              <a:rPr lang="en-US" sz="2000" u="sng" dirty="0">
                <a:solidFill>
                  <a:srgbClr val="0000FF"/>
                </a:solidFill>
                <a:effectLst/>
                <a:latin typeface="+mn-lt"/>
                <a:ea typeface="Aptos" panose="020B0004020202020204" pitchFamily="34" charset="0"/>
                <a:cs typeface="Aptos" panose="020B0004020202020204" pitchFamily="34" charset="0"/>
                <a:hlinkClick r:id="rId4"/>
              </a:rPr>
              <a:t>www.sba.gov/disaster</a:t>
            </a:r>
            <a:endParaRPr lang="en-US" sz="2000" dirty="0">
              <a:effectLst/>
              <a:latin typeface="+mn-lt"/>
              <a:ea typeface="Aptos" panose="020B0004020202020204" pitchFamily="34" charset="0"/>
              <a:cs typeface="Aptos" panose="020B0004020202020204" pitchFamily="34" charset="0"/>
            </a:endParaRPr>
          </a:p>
          <a:p>
            <a:endParaRPr lang="en-US" dirty="0"/>
          </a:p>
        </p:txBody>
      </p:sp>
      <p:sp>
        <p:nvSpPr>
          <p:cNvPr id="4" name="Slide Number Placeholder 3">
            <a:extLst>
              <a:ext uri="{FF2B5EF4-FFF2-40B4-BE49-F238E27FC236}">
                <a16:creationId xmlns:a16="http://schemas.microsoft.com/office/drawing/2014/main" id="{AECACB55-81B2-A5EB-783C-727EC6AC1431}"/>
              </a:ext>
            </a:extLst>
          </p:cNvPr>
          <p:cNvSpPr>
            <a:spLocks noGrp="1"/>
          </p:cNvSpPr>
          <p:nvPr>
            <p:ph type="sldNum" sz="quarter" idx="12"/>
          </p:nvPr>
        </p:nvSpPr>
        <p:spPr/>
        <p:txBody>
          <a:bodyPr/>
          <a:lstStyle/>
          <a:p>
            <a:fld id="{8F377299-36CD-E049-B4A4-56FC7F2EF3FB}" type="slidenum">
              <a:rPr lang="en-US" smtClean="0"/>
              <a:pPr/>
              <a:t>30</a:t>
            </a:fld>
            <a:endParaRPr lang="en-US" dirty="0"/>
          </a:p>
        </p:txBody>
      </p:sp>
    </p:spTree>
    <p:extLst>
      <p:ext uri="{BB962C8B-B14F-4D97-AF65-F5344CB8AC3E}">
        <p14:creationId xmlns:p14="http://schemas.microsoft.com/office/powerpoint/2010/main" val="11575439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2BA7F1-EA20-CC5A-9651-FAE59646EC9A}"/>
              </a:ext>
            </a:extLst>
          </p:cNvPr>
          <p:cNvSpPr>
            <a:spLocks noGrp="1"/>
          </p:cNvSpPr>
          <p:nvPr>
            <p:ph idx="1"/>
          </p:nvPr>
        </p:nvSpPr>
        <p:spPr>
          <a:xfrm>
            <a:off x="389105" y="185953"/>
            <a:ext cx="11712103" cy="5806285"/>
          </a:xfrm>
        </p:spPr>
        <p:txBody>
          <a:bodyPr>
            <a:normAutofit/>
          </a:bodyPr>
          <a:lstStyle/>
          <a:p>
            <a:pPr marL="419100" marR="0" indent="0">
              <a:spcBef>
                <a:spcPts val="0"/>
              </a:spcBef>
              <a:spcAft>
                <a:spcPts val="0"/>
              </a:spcAft>
              <a:buNone/>
            </a:pPr>
            <a:r>
              <a:rPr lang="en-US" sz="2000" b="1" dirty="0">
                <a:solidFill>
                  <a:srgbClr val="111111"/>
                </a:solidFill>
                <a:effectLst/>
                <a:latin typeface="+mn-lt"/>
                <a:ea typeface="Aptos" panose="020B0004020202020204" pitchFamily="34" charset="0"/>
                <a:cs typeface="Aptos" panose="020B0004020202020204" pitchFamily="34" charset="0"/>
              </a:rPr>
              <a:t>Can you provide insights on the latest funding opportunities and deadlines for small businesses?</a:t>
            </a:r>
          </a:p>
          <a:p>
            <a:pPr marL="419100" marR="0" indent="0">
              <a:spcBef>
                <a:spcPts val="0"/>
              </a:spcBef>
              <a:spcAft>
                <a:spcPts val="0"/>
              </a:spcAft>
              <a:buNone/>
            </a:pPr>
            <a:endParaRPr lang="en-US" sz="2000" b="1" dirty="0">
              <a:effectLst/>
              <a:latin typeface="+mn-lt"/>
              <a:ea typeface="Aptos" panose="020B0004020202020204" pitchFamily="34" charset="0"/>
              <a:cs typeface="Aptos" panose="020B0004020202020204" pitchFamily="34" charset="0"/>
            </a:endParaRPr>
          </a:p>
          <a:p>
            <a:pPr marL="647700" marR="0">
              <a:spcBef>
                <a:spcPts val="0"/>
              </a:spcBef>
              <a:spcAft>
                <a:spcPts val="0"/>
              </a:spcAft>
            </a:pPr>
            <a:r>
              <a:rPr lang="en-US" sz="1800" dirty="0">
                <a:solidFill>
                  <a:srgbClr val="111111"/>
                </a:solidFill>
                <a:effectLst/>
                <a:latin typeface="Roboto" panose="02000000000000000000" pitchFamily="2" charset="0"/>
                <a:ea typeface="Aptos" panose="020B0004020202020204" pitchFamily="34" charset="0"/>
                <a:cs typeface="Aptos" panose="020B0004020202020204" pitchFamily="34" charset="0"/>
              </a:rPr>
              <a:t>5 Ways to Find an SBA Approved Lender In Houston</a:t>
            </a:r>
          </a:p>
          <a:p>
            <a:pPr marL="647700" marR="0">
              <a:spcBef>
                <a:spcPts val="0"/>
              </a:spcBef>
              <a:spcAft>
                <a:spcPts val="0"/>
              </a:spcAft>
            </a:pP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914400" marR="0" indent="-228600" fontAlgn="ctr">
              <a:spcBef>
                <a:spcPts val="0"/>
              </a:spcBef>
              <a:spcAft>
                <a:spcPts val="0"/>
              </a:spcAft>
            </a:pPr>
            <a:r>
              <a:rPr lang="en-US" sz="1800" dirty="0">
                <a:effectLst/>
                <a:latin typeface="Aptos" panose="020B0004020202020204" pitchFamily="34" charset="0"/>
                <a:ea typeface="Aptos" panose="020B0004020202020204" pitchFamily="34" charset="0"/>
                <a:cs typeface="Aptos" panose="020B0004020202020204" pitchFamily="34" charset="0"/>
              </a:rPr>
              <a:t> </a:t>
            </a:r>
            <a:r>
              <a:rPr lang="en-US" sz="1800" b="1" dirty="0">
                <a:solidFill>
                  <a:srgbClr val="000000"/>
                </a:solidFill>
                <a:effectLst/>
                <a:latin typeface="Aptos" panose="020B0004020202020204" pitchFamily="34" charset="0"/>
                <a:ea typeface="Aptos" panose="020B0004020202020204" pitchFamily="34" charset="0"/>
                <a:cs typeface="Aptos" panose="020B0004020202020204" pitchFamily="34" charset="0"/>
              </a:rPr>
              <a:t>SBA Houston Website </a:t>
            </a:r>
            <a:r>
              <a:rPr lang="en-US" sz="1800" b="1" dirty="0">
                <a:solidFill>
                  <a:srgbClr val="000000"/>
                </a:solidFill>
                <a:effectLst/>
                <a:latin typeface="Source Sans Pro" panose="020B0503030403020204" pitchFamily="34" charset="0"/>
                <a:ea typeface="Aptos" panose="020B0004020202020204" pitchFamily="34" charset="0"/>
                <a:cs typeface="Aptos" panose="020B0004020202020204" pitchFamily="34" charset="0"/>
              </a:rPr>
              <a:t>–</a:t>
            </a:r>
            <a:r>
              <a:rPr lang="en-US" sz="1800" b="1" dirty="0">
                <a:solidFill>
                  <a:srgbClr val="000000"/>
                </a:solidFill>
                <a:effectLst/>
                <a:latin typeface="Aptos" panose="020B0004020202020204" pitchFamily="34" charset="0"/>
                <a:ea typeface="Aptos" panose="020B0004020202020204" pitchFamily="34" charset="0"/>
                <a:cs typeface="Aptos" panose="020B0004020202020204" pitchFamily="34" charset="0"/>
              </a:rPr>
              <a:t>Monthly Lender Activity Reports </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a:t>
            </a:r>
            <a:r>
              <a:rPr lang="en-US" sz="1800" u="sng" dirty="0">
                <a:solidFill>
                  <a:srgbClr val="0000FF"/>
                </a:solidFill>
                <a:effectLst/>
                <a:latin typeface="Aptos" panose="020B0004020202020204" pitchFamily="34" charset="0"/>
                <a:ea typeface="Aptos" panose="020B0004020202020204" pitchFamily="34" charset="0"/>
                <a:cs typeface="Aptos" panose="020B0004020202020204" pitchFamily="34" charset="0"/>
                <a:hlinkClick r:id="rId2"/>
              </a:rPr>
              <a:t>SBA Houston District Office Website</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 </a:t>
            </a:r>
            <a:b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br>
            <a:endPar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914400" marR="0" indent="-228600" fontAlgn="ctr">
              <a:spcBef>
                <a:spcPts val="0"/>
              </a:spcBef>
              <a:spcAft>
                <a:spcPts val="0"/>
              </a:spcAft>
            </a:pP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This will give you an idea of lenders who are likely to lend in this area as they have in the past.</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1261745" marR="0" indent="-347345" fontAlgn="ctr">
              <a:spcBef>
                <a:spcPts val="0"/>
              </a:spcBef>
              <a:spcAft>
                <a:spcPts val="0"/>
              </a:spcAft>
            </a:pPr>
            <a:r>
              <a:rPr lang="en-US" sz="1800" b="1" dirty="0">
                <a:solidFill>
                  <a:srgbClr val="000000"/>
                </a:solidFill>
                <a:effectLst/>
                <a:latin typeface="Aptos" panose="020B0004020202020204" pitchFamily="34" charset="0"/>
                <a:ea typeface="Aptos" panose="020B0004020202020204" pitchFamily="34" charset="0"/>
                <a:cs typeface="Aptos" panose="020B0004020202020204" pitchFamily="34" charset="0"/>
              </a:rPr>
              <a:t>View a list of Houston local lenders: </a:t>
            </a:r>
            <a:r>
              <a:rPr lang="en-US" sz="1800" u="sng" dirty="0">
                <a:solidFill>
                  <a:srgbClr val="0000FF"/>
                </a:solidFill>
                <a:effectLst/>
                <a:latin typeface="Aptos" panose="020B0004020202020204" pitchFamily="34" charset="0"/>
                <a:ea typeface="Aptos" panose="020B0004020202020204" pitchFamily="34" charset="0"/>
                <a:cs typeface="Aptos" panose="020B0004020202020204" pitchFamily="34" charset="0"/>
                <a:hlinkClick r:id="rId3"/>
              </a:rPr>
              <a:t>Houston Lender List | U.S. Small Business Administration (sba.gov)</a:t>
            </a:r>
            <a:endParaRPr lang="en-US" sz="1800" u="sng" dirty="0">
              <a:solidFill>
                <a:srgbClr val="0000FF"/>
              </a:solidFill>
              <a:effectLst/>
              <a:latin typeface="Aptos" panose="020B0004020202020204" pitchFamily="34" charset="0"/>
              <a:ea typeface="Aptos" panose="020B0004020202020204" pitchFamily="34" charset="0"/>
              <a:cs typeface="Aptos" panose="020B0004020202020204" pitchFamily="34" charset="0"/>
            </a:endParaRPr>
          </a:p>
          <a:p>
            <a:pPr marL="1261745" marR="0" indent="-347345" fontAlgn="ctr">
              <a:spcBef>
                <a:spcPts val="0"/>
              </a:spcBef>
              <a:spcAft>
                <a:spcPts val="0"/>
              </a:spcAft>
            </a:pP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914400" marR="0" indent="-228600" fontAlgn="ctr">
              <a:spcBef>
                <a:spcPts val="0"/>
              </a:spcBef>
              <a:spcAft>
                <a:spcPts val="0"/>
              </a:spcAft>
            </a:pPr>
            <a:r>
              <a:rPr lang="en-US" sz="1800" b="1" dirty="0">
                <a:solidFill>
                  <a:srgbClr val="000000"/>
                </a:solidFill>
                <a:effectLst/>
                <a:latin typeface="Aptos" panose="020B0004020202020204" pitchFamily="34" charset="0"/>
                <a:ea typeface="Aptos" panose="020B0004020202020204" pitchFamily="34" charset="0"/>
                <a:cs typeface="Aptos" panose="020B0004020202020204" pitchFamily="34" charset="0"/>
              </a:rPr>
              <a:t>The Houston Association of Government Guaranteed Lenders (HAGGL) Member Directory </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a:t>
            </a:r>
            <a:r>
              <a:rPr lang="en-US" sz="1800" u="sng" dirty="0">
                <a:solidFill>
                  <a:srgbClr val="0000FF"/>
                </a:solidFill>
                <a:effectLst/>
                <a:latin typeface="Aptos" panose="020B0004020202020204" pitchFamily="34" charset="0"/>
                <a:ea typeface="Aptos" panose="020B0004020202020204" pitchFamily="34" charset="0"/>
                <a:cs typeface="Aptos" panose="020B0004020202020204" pitchFamily="34" charset="0"/>
                <a:hlinkClick r:id="rId4"/>
              </a:rPr>
              <a:t>www.haggl.com</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a:t>
            </a:r>
          </a:p>
          <a:p>
            <a:pPr marL="914400" marR="0" indent="-228600" fontAlgn="ctr">
              <a:spcBef>
                <a:spcPts val="0"/>
              </a:spcBef>
              <a:spcAft>
                <a:spcPts val="0"/>
              </a:spcAft>
            </a:pP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914400" marR="0" indent="-228600" fontAlgn="ctr">
              <a:spcBef>
                <a:spcPts val="0"/>
              </a:spcBef>
              <a:spcAft>
                <a:spcPts val="0"/>
              </a:spcAft>
            </a:pPr>
            <a:r>
              <a:rPr lang="en-US" sz="1800" b="1" dirty="0">
                <a:solidFill>
                  <a:srgbClr val="000000"/>
                </a:solidFill>
                <a:effectLst/>
                <a:latin typeface="Aptos" panose="020B0004020202020204" pitchFamily="34" charset="0"/>
                <a:ea typeface="Aptos" panose="020B0004020202020204" pitchFamily="34" charset="0"/>
                <a:cs typeface="Aptos" panose="020B0004020202020204" pitchFamily="34" charset="0"/>
              </a:rPr>
              <a:t>Attend a lending event: </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Visit our website for upcoming events(</a:t>
            </a:r>
            <a:r>
              <a:rPr lang="en-US" sz="1800" u="sng" dirty="0">
                <a:solidFill>
                  <a:srgbClr val="0000FF"/>
                </a:solidFill>
                <a:effectLst/>
                <a:latin typeface="Aptos" panose="020B0004020202020204" pitchFamily="34" charset="0"/>
                <a:ea typeface="Aptos" panose="020B0004020202020204" pitchFamily="34" charset="0"/>
                <a:cs typeface="Aptos" panose="020B0004020202020204" pitchFamily="34" charset="0"/>
                <a:hlinkClick r:id="rId5"/>
              </a:rPr>
              <a:t>Find events | U.S. Small Business Administration (sba.gov)</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 </a:t>
            </a:r>
          </a:p>
          <a:p>
            <a:pPr marL="914400" marR="0" indent="-228600" fontAlgn="ctr">
              <a:spcBef>
                <a:spcPts val="0"/>
              </a:spcBef>
              <a:spcAft>
                <a:spcPts val="0"/>
              </a:spcAft>
            </a:pP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914400" marR="0" indent="-228600" fontAlgn="ctr">
              <a:spcBef>
                <a:spcPts val="0"/>
              </a:spcBef>
              <a:spcAft>
                <a:spcPts val="0"/>
              </a:spcAft>
            </a:pPr>
            <a:r>
              <a:rPr lang="en-US" sz="1800" b="1" dirty="0">
                <a:solidFill>
                  <a:srgbClr val="000000"/>
                </a:solidFill>
                <a:effectLst/>
                <a:latin typeface="Aptos" panose="020B0004020202020204" pitchFamily="34" charset="0"/>
                <a:ea typeface="Aptos" panose="020B0004020202020204" pitchFamily="34" charset="0"/>
                <a:cs typeface="Aptos" panose="020B0004020202020204" pitchFamily="34" charset="0"/>
              </a:rPr>
              <a:t>Work with SBA Resource Partners </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a:t>
            </a:r>
            <a:r>
              <a:rPr lang="en-US" sz="1800" u="sng" dirty="0">
                <a:solidFill>
                  <a:srgbClr val="0000FF"/>
                </a:solidFill>
                <a:effectLst/>
                <a:latin typeface="Aptos" panose="020B0004020202020204" pitchFamily="34" charset="0"/>
                <a:ea typeface="Aptos" panose="020B0004020202020204" pitchFamily="34" charset="0"/>
                <a:cs typeface="Aptos" panose="020B0004020202020204" pitchFamily="34" charset="0"/>
                <a:hlinkClick r:id="rId6"/>
              </a:rPr>
              <a:t>Find local resources by clicking here)</a:t>
            </a:r>
            <a:r>
              <a:rPr lang="en-US" sz="1800" u="sng" dirty="0">
                <a:solidFill>
                  <a:srgbClr val="0000FF"/>
                </a:solidFill>
                <a:effectLst/>
                <a:latin typeface="Aptos" panose="020B0004020202020204" pitchFamily="34" charset="0"/>
                <a:ea typeface="Aptos" panose="020B0004020202020204" pitchFamily="34" charset="0"/>
                <a:cs typeface="Aptos" panose="020B0004020202020204" pitchFamily="34" charset="0"/>
              </a:rPr>
              <a:t>:</a:t>
            </a:r>
            <a:br>
              <a:rPr lang="en-US" sz="1800" b="1" dirty="0">
                <a:solidFill>
                  <a:srgbClr val="000000"/>
                </a:solidFill>
                <a:effectLst/>
                <a:latin typeface="Aptos" panose="020B0004020202020204" pitchFamily="34" charset="0"/>
                <a:ea typeface="Aptos" panose="020B0004020202020204" pitchFamily="34" charset="0"/>
                <a:cs typeface="Aptos" panose="020B0004020202020204" pitchFamily="34" charset="0"/>
              </a:rPr>
            </a:b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They can help prepare business plan &amp; financials, loan package, perfect your pitch, find a specific lender.</a:t>
            </a:r>
          </a:p>
          <a:p>
            <a:pPr marL="914400" marR="0" indent="-228600" fontAlgn="ctr">
              <a:spcBef>
                <a:spcPts val="0"/>
              </a:spcBef>
              <a:spcAft>
                <a:spcPts val="0"/>
              </a:spcAft>
            </a:pP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914400" marR="0" indent="-228600" fontAlgn="ctr">
              <a:spcBef>
                <a:spcPts val="0"/>
              </a:spcBef>
              <a:spcAft>
                <a:spcPts val="0"/>
              </a:spcAft>
            </a:pPr>
            <a:r>
              <a:rPr lang="en-US" sz="1800" b="1" dirty="0">
                <a:solidFill>
                  <a:srgbClr val="000000"/>
                </a:solidFill>
                <a:effectLst/>
                <a:latin typeface="Aptos" panose="020B0004020202020204" pitchFamily="34" charset="0"/>
                <a:ea typeface="Aptos" panose="020B0004020202020204" pitchFamily="34" charset="0"/>
                <a:cs typeface="Aptos" panose="020B0004020202020204" pitchFamily="34" charset="0"/>
              </a:rPr>
              <a:t>Use SBA Lender Match </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a:t>
            </a:r>
            <a:r>
              <a:rPr lang="en-US" sz="1800" u="sng" dirty="0">
                <a:solidFill>
                  <a:srgbClr val="0000FF"/>
                </a:solidFill>
                <a:effectLst/>
                <a:latin typeface="Aptos" panose="020B0004020202020204" pitchFamily="34" charset="0"/>
                <a:ea typeface="Aptos" panose="020B0004020202020204" pitchFamily="34" charset="0"/>
                <a:cs typeface="Aptos" panose="020B0004020202020204" pitchFamily="34" charset="0"/>
                <a:hlinkClick r:id="rId7"/>
              </a:rPr>
              <a:t>www.sba.gov/lendematch</a:t>
            </a:r>
            <a:endParaRPr lang="en-US" sz="1800" dirty="0">
              <a:effectLst/>
              <a:latin typeface="Aptos" panose="020B0004020202020204" pitchFamily="34" charset="0"/>
              <a:ea typeface="Aptos" panose="020B0004020202020204" pitchFamily="34" charset="0"/>
              <a:cs typeface="Aptos" panose="020B0004020202020204" pitchFamily="34" charset="0"/>
            </a:endParaRPr>
          </a:p>
          <a:p>
            <a:endParaRPr lang="en-US" dirty="0"/>
          </a:p>
        </p:txBody>
      </p:sp>
      <p:sp>
        <p:nvSpPr>
          <p:cNvPr id="4" name="Slide Number Placeholder 3">
            <a:extLst>
              <a:ext uri="{FF2B5EF4-FFF2-40B4-BE49-F238E27FC236}">
                <a16:creationId xmlns:a16="http://schemas.microsoft.com/office/drawing/2014/main" id="{68A6C7BD-0E47-3929-0DA7-48999DFDEF23}"/>
              </a:ext>
            </a:extLst>
          </p:cNvPr>
          <p:cNvSpPr>
            <a:spLocks noGrp="1"/>
          </p:cNvSpPr>
          <p:nvPr>
            <p:ph type="sldNum" sz="quarter" idx="12"/>
          </p:nvPr>
        </p:nvSpPr>
        <p:spPr/>
        <p:txBody>
          <a:bodyPr/>
          <a:lstStyle/>
          <a:p>
            <a:fld id="{8F377299-36CD-E049-B4A4-56FC7F2EF3FB}" type="slidenum">
              <a:rPr lang="en-US" smtClean="0"/>
              <a:pPr/>
              <a:t>31</a:t>
            </a:fld>
            <a:endParaRPr lang="en-US" dirty="0"/>
          </a:p>
        </p:txBody>
      </p:sp>
    </p:spTree>
    <p:extLst>
      <p:ext uri="{BB962C8B-B14F-4D97-AF65-F5344CB8AC3E}">
        <p14:creationId xmlns:p14="http://schemas.microsoft.com/office/powerpoint/2010/main" val="3737851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ACC1A34F-DDA6-6872-B5BC-3DD4246976B1}"/>
              </a:ext>
            </a:extLst>
          </p:cNvPr>
          <p:cNvCxnSpPr/>
          <p:nvPr/>
        </p:nvCxnSpPr>
        <p:spPr>
          <a:xfrm>
            <a:off x="115504" y="1813198"/>
            <a:ext cx="378546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73DA505-A13D-E796-2E81-A526AB79BD5E}"/>
              </a:ext>
            </a:extLst>
          </p:cNvPr>
          <p:cNvCxnSpPr/>
          <p:nvPr/>
        </p:nvCxnSpPr>
        <p:spPr>
          <a:xfrm>
            <a:off x="139396" y="239948"/>
            <a:ext cx="378546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BC5E8BC-9CD0-E56C-B14F-52FB0327A67E}"/>
              </a:ext>
            </a:extLst>
          </p:cNvPr>
          <p:cNvCxnSpPr/>
          <p:nvPr/>
        </p:nvCxnSpPr>
        <p:spPr>
          <a:xfrm>
            <a:off x="115504" y="4194043"/>
            <a:ext cx="378546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23" name="Diagram 22">
            <a:extLst>
              <a:ext uri="{FF2B5EF4-FFF2-40B4-BE49-F238E27FC236}">
                <a16:creationId xmlns:a16="http://schemas.microsoft.com/office/drawing/2014/main" id="{9392313F-AA40-B449-CB4C-ACF064FC326D}"/>
              </a:ext>
            </a:extLst>
          </p:cNvPr>
          <p:cNvGraphicFramePr/>
          <p:nvPr>
            <p:extLst>
              <p:ext uri="{D42A27DB-BD31-4B8C-83A1-F6EECF244321}">
                <p14:modId xmlns:p14="http://schemas.microsoft.com/office/powerpoint/2010/main" val="2972768429"/>
              </p:ext>
            </p:extLst>
          </p:nvPr>
        </p:nvGraphicFramePr>
        <p:xfrm>
          <a:off x="139396" y="719666"/>
          <a:ext cx="119371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 name="Title 26">
            <a:extLst>
              <a:ext uri="{FF2B5EF4-FFF2-40B4-BE49-F238E27FC236}">
                <a16:creationId xmlns:a16="http://schemas.microsoft.com/office/drawing/2014/main" id="{FFC320ED-6965-F5A6-0D5C-9547FA5ADF30}"/>
              </a:ext>
            </a:extLst>
          </p:cNvPr>
          <p:cNvSpPr>
            <a:spLocks noGrp="1"/>
          </p:cNvSpPr>
          <p:nvPr>
            <p:ph type="title"/>
          </p:nvPr>
        </p:nvSpPr>
        <p:spPr>
          <a:xfrm>
            <a:off x="838200" y="365126"/>
            <a:ext cx="10515600" cy="968356"/>
          </a:xfrm>
        </p:spPr>
        <p:txBody>
          <a:bodyPr/>
          <a:lstStyle/>
          <a:p>
            <a:pPr algn="ctr"/>
            <a:r>
              <a:rPr lang="en-US" dirty="0"/>
              <a:t>REGISTER</a:t>
            </a:r>
          </a:p>
        </p:txBody>
      </p:sp>
      <p:sp>
        <p:nvSpPr>
          <p:cNvPr id="2" name="Slide Number Placeholder 1">
            <a:extLst>
              <a:ext uri="{FF2B5EF4-FFF2-40B4-BE49-F238E27FC236}">
                <a16:creationId xmlns:a16="http://schemas.microsoft.com/office/drawing/2014/main" id="{E3B79269-D405-E0D6-0424-7EE9316FC055}"/>
              </a:ext>
            </a:extLst>
          </p:cNvPr>
          <p:cNvSpPr>
            <a:spLocks noGrp="1"/>
          </p:cNvSpPr>
          <p:nvPr>
            <p:ph type="sldNum" sz="quarter" idx="12"/>
          </p:nvPr>
        </p:nvSpPr>
        <p:spPr/>
        <p:txBody>
          <a:bodyPr/>
          <a:lstStyle/>
          <a:p>
            <a:fld id="{8F377299-36CD-E049-B4A4-56FC7F2EF3FB}" type="slidenum">
              <a:rPr lang="en-US" smtClean="0"/>
              <a:pPr/>
              <a:t>4</a:t>
            </a:fld>
            <a:endParaRPr lang="en-US" dirty="0"/>
          </a:p>
        </p:txBody>
      </p:sp>
    </p:spTree>
    <p:extLst>
      <p:ext uri="{BB962C8B-B14F-4D97-AF65-F5344CB8AC3E}">
        <p14:creationId xmlns:p14="http://schemas.microsoft.com/office/powerpoint/2010/main" val="2047327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94" descr="Close-up of a metal surface&#10;&#10;Description automatically generated">
            <a:extLst>
              <a:ext uri="{FF2B5EF4-FFF2-40B4-BE49-F238E27FC236}">
                <a16:creationId xmlns:a16="http://schemas.microsoft.com/office/drawing/2014/main" id="{5CDE0161-6539-4CB7-73AE-6FA3F9033EB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0" y="0"/>
            <a:ext cx="12191980" cy="6857990"/>
          </a:xfrm>
          <a:prstGeom prst="rect">
            <a:avLst/>
          </a:prstGeom>
          <a:solidFill>
            <a:srgbClr val="800000"/>
          </a:solidFill>
        </p:spPr>
      </p:pic>
      <p:sp>
        <p:nvSpPr>
          <p:cNvPr id="50" name="Rectangle 4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AD4691F-DB2A-5566-4C86-7B33E532523C}"/>
              </a:ext>
            </a:extLst>
          </p:cNvPr>
          <p:cNvSpPr txBox="1"/>
          <p:nvPr/>
        </p:nvSpPr>
        <p:spPr>
          <a:xfrm>
            <a:off x="838200" y="365125"/>
            <a:ext cx="10515600" cy="132556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b="1" dirty="0">
                <a:latin typeface="+mj-lt"/>
                <a:ea typeface="+mj-ea"/>
                <a:cs typeface="+mj-cs"/>
              </a:rPr>
              <a:t>FBISD Small Business Enterprise Program Upcoming Events</a:t>
            </a:r>
          </a:p>
        </p:txBody>
      </p:sp>
      <p:graphicFrame>
        <p:nvGraphicFramePr>
          <p:cNvPr id="4" name="TextBox 2">
            <a:extLst>
              <a:ext uri="{FF2B5EF4-FFF2-40B4-BE49-F238E27FC236}">
                <a16:creationId xmlns:a16="http://schemas.microsoft.com/office/drawing/2014/main" id="{DA135F7D-9868-F54E-DC2F-475DBBF6286C}"/>
              </a:ext>
            </a:extLst>
          </p:cNvPr>
          <p:cNvGraphicFramePr/>
          <p:nvPr>
            <p:extLst>
              <p:ext uri="{D42A27DB-BD31-4B8C-83A1-F6EECF244321}">
                <p14:modId xmlns:p14="http://schemas.microsoft.com/office/powerpoint/2010/main" val="1235280569"/>
              </p:ext>
            </p:extLst>
          </p:nvPr>
        </p:nvGraphicFramePr>
        <p:xfrm>
          <a:off x="264268" y="1945532"/>
          <a:ext cx="10515600" cy="35019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Slide Number Placeholder 1">
            <a:extLst>
              <a:ext uri="{FF2B5EF4-FFF2-40B4-BE49-F238E27FC236}">
                <a16:creationId xmlns:a16="http://schemas.microsoft.com/office/drawing/2014/main" id="{5CF2C367-0951-BB6C-0D09-BEDBA0C937C7}"/>
              </a:ext>
            </a:extLst>
          </p:cNvPr>
          <p:cNvSpPr>
            <a:spLocks noGrp="1"/>
          </p:cNvSpPr>
          <p:nvPr>
            <p:ph type="sldNum" sz="quarter" idx="12"/>
          </p:nvPr>
        </p:nvSpPr>
        <p:spPr>
          <a:xfrm>
            <a:off x="9166656" y="6306922"/>
            <a:ext cx="2743200" cy="365125"/>
          </a:xfrm>
        </p:spPr>
        <p:txBody>
          <a:bodyPr/>
          <a:lstStyle/>
          <a:p>
            <a:fld id="{8F377299-36CD-E049-B4A4-56FC7F2EF3FB}" type="slidenum">
              <a:rPr lang="en-US" sz="1400" b="1" smtClean="0"/>
              <a:pPr/>
              <a:t>5</a:t>
            </a:fld>
            <a:endParaRPr lang="en-US" sz="1400" b="1" dirty="0"/>
          </a:p>
        </p:txBody>
      </p:sp>
    </p:spTree>
    <p:extLst>
      <p:ext uri="{BB962C8B-B14F-4D97-AF65-F5344CB8AC3E}">
        <p14:creationId xmlns:p14="http://schemas.microsoft.com/office/powerpoint/2010/main" val="1575036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0D621-51C7-E23F-15D4-897FB0CCBEE6}"/>
              </a:ext>
            </a:extLst>
          </p:cNvPr>
          <p:cNvSpPr>
            <a:spLocks noGrp="1"/>
          </p:cNvSpPr>
          <p:nvPr>
            <p:ph type="ctrTitle"/>
          </p:nvPr>
        </p:nvSpPr>
        <p:spPr>
          <a:xfrm>
            <a:off x="430923" y="4615921"/>
            <a:ext cx="5415400" cy="1221971"/>
          </a:xfrm>
        </p:spPr>
        <p:txBody>
          <a:bodyPr vert="horz" lIns="91440" tIns="45720" rIns="91440" bIns="45720" rtlCol="0" anchor="t">
            <a:noAutofit/>
          </a:bodyPr>
          <a:lstStyle/>
          <a:p>
            <a:br>
              <a:rPr lang="en-US" sz="3200" b="1" dirty="0">
                <a:latin typeface="Calibri"/>
                <a:ea typeface="Calibri"/>
                <a:cs typeface="Calibri"/>
              </a:rPr>
            </a:br>
            <a:r>
              <a:rPr lang="en-US" sz="3200" b="1" dirty="0">
                <a:latin typeface="Calibri"/>
                <a:ea typeface="Calibri"/>
                <a:cs typeface="Calibri"/>
              </a:rPr>
              <a:t>Design &amp; Construction</a:t>
            </a:r>
            <a:endParaRPr lang="en-US" sz="3200" b="1" dirty="0">
              <a:ea typeface="Calibri"/>
            </a:endParaRPr>
          </a:p>
        </p:txBody>
      </p:sp>
    </p:spTree>
    <p:extLst>
      <p:ext uri="{BB962C8B-B14F-4D97-AF65-F5344CB8AC3E}">
        <p14:creationId xmlns:p14="http://schemas.microsoft.com/office/powerpoint/2010/main" val="13843039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Content Placeholder 9" descr="A person using a computer">
            <a:extLst>
              <a:ext uri="{FF2B5EF4-FFF2-40B4-BE49-F238E27FC236}">
                <a16:creationId xmlns:a16="http://schemas.microsoft.com/office/drawing/2014/main" id="{15C7F6D0-5B15-578D-10FB-C106DCF99490}"/>
              </a:ext>
            </a:extLst>
          </p:cNvPr>
          <p:cNvPicPr>
            <a:picLocks noGrp="1" noChangeAspect="1"/>
          </p:cNvPicPr>
          <p:nvPr>
            <p:ph sz="half"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b="-1"/>
          <a:stretch/>
        </p:blipFill>
        <p:spPr>
          <a:xfrm>
            <a:off x="379380" y="1293783"/>
            <a:ext cx="6021233" cy="4270433"/>
          </a:xfrm>
          <a:prstGeom prst="rect">
            <a:avLst/>
          </a:prstGeom>
        </p:spPr>
      </p:pic>
      <p:sp>
        <p:nvSpPr>
          <p:cNvPr id="23" name="Rectangle 2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4B2435F-5FE9-1C23-3226-1AE10EDBF78D}"/>
              </a:ext>
            </a:extLst>
          </p:cNvPr>
          <p:cNvSpPr>
            <a:spLocks noGrp="1"/>
          </p:cNvSpPr>
          <p:nvPr>
            <p:ph type="title"/>
          </p:nvPr>
        </p:nvSpPr>
        <p:spPr>
          <a:xfrm>
            <a:off x="7935402" y="743447"/>
            <a:ext cx="3445765" cy="3692028"/>
          </a:xfrm>
          <a:noFill/>
        </p:spPr>
        <p:txBody>
          <a:bodyPr vert="horz" lIns="91440" tIns="45720" rIns="91440" bIns="45720" rtlCol="0" anchor="b">
            <a:normAutofit/>
          </a:bodyPr>
          <a:lstStyle/>
          <a:p>
            <a:r>
              <a:rPr lang="en-US" sz="5200" dirty="0">
                <a:solidFill>
                  <a:schemeClr val="tx1"/>
                </a:solidFill>
                <a:latin typeface="+mj-lt"/>
                <a:cs typeface="+mj-cs"/>
              </a:rPr>
              <a:t>Bond 2023 Design Update </a:t>
            </a:r>
            <a:br>
              <a:rPr lang="en-US" sz="5200" dirty="0">
                <a:solidFill>
                  <a:schemeClr val="tx1"/>
                </a:solidFill>
                <a:latin typeface="+mj-lt"/>
                <a:cs typeface="+mj-cs"/>
              </a:rPr>
            </a:br>
            <a:endParaRPr lang="en-US" sz="5200" dirty="0">
              <a:solidFill>
                <a:schemeClr val="tx1"/>
              </a:solidFill>
              <a:latin typeface="+mj-lt"/>
              <a:cs typeface="+mj-cs"/>
            </a:endParaRPr>
          </a:p>
        </p:txBody>
      </p:sp>
      <p:sp>
        <p:nvSpPr>
          <p:cNvPr id="4" name="Content Placeholder 3">
            <a:extLst>
              <a:ext uri="{FF2B5EF4-FFF2-40B4-BE49-F238E27FC236}">
                <a16:creationId xmlns:a16="http://schemas.microsoft.com/office/drawing/2014/main" id="{D8B03DE2-8EED-BFA6-D8AD-FB831DF693DF}"/>
              </a:ext>
            </a:extLst>
          </p:cNvPr>
          <p:cNvSpPr>
            <a:spLocks noGrp="1"/>
          </p:cNvSpPr>
          <p:nvPr>
            <p:ph sz="half" idx="2"/>
          </p:nvPr>
        </p:nvSpPr>
        <p:spPr>
          <a:xfrm>
            <a:off x="7935402" y="3669632"/>
            <a:ext cx="3687103" cy="2444921"/>
          </a:xfrm>
          <a:noFill/>
        </p:spPr>
        <p:txBody>
          <a:bodyPr vert="horz" lIns="91440" tIns="45720" rIns="91440" bIns="45720" rtlCol="0">
            <a:normAutofit lnSpcReduction="10000"/>
          </a:bodyPr>
          <a:lstStyle/>
          <a:p>
            <a:pPr marL="0" indent="0">
              <a:buNone/>
            </a:pPr>
            <a:r>
              <a:rPr lang="en-US" sz="2400" dirty="0">
                <a:latin typeface="+mn-lt"/>
                <a:cs typeface="+mn-cs"/>
              </a:rPr>
              <a:t>3 - Bond Packages A/E Contracts Issued </a:t>
            </a:r>
          </a:p>
          <a:p>
            <a:pPr marL="0" indent="0">
              <a:buNone/>
            </a:pPr>
            <a:r>
              <a:rPr lang="en-US" sz="2400" dirty="0">
                <a:latin typeface="+mn-lt"/>
                <a:cs typeface="+mn-cs"/>
              </a:rPr>
              <a:t>	Renovations</a:t>
            </a:r>
          </a:p>
          <a:p>
            <a:pPr marL="0" indent="0">
              <a:buNone/>
            </a:pPr>
            <a:r>
              <a:rPr lang="en-US" sz="2400" dirty="0">
                <a:latin typeface="+mn-lt"/>
                <a:cs typeface="+mn-cs"/>
              </a:rPr>
              <a:t>	Intercom</a:t>
            </a:r>
          </a:p>
          <a:p>
            <a:pPr marL="0" indent="0">
              <a:buNone/>
            </a:pPr>
            <a:r>
              <a:rPr lang="en-US" sz="2400" dirty="0">
                <a:latin typeface="+mn-lt"/>
                <a:cs typeface="+mn-cs"/>
              </a:rPr>
              <a:t>	Sitework </a:t>
            </a:r>
          </a:p>
          <a:p>
            <a:pPr marL="0" indent="0">
              <a:buNone/>
            </a:pPr>
            <a:r>
              <a:rPr lang="en-US" sz="2400" dirty="0">
                <a:latin typeface="+mn-lt"/>
                <a:cs typeface="+mn-cs"/>
              </a:rPr>
              <a:t>	</a:t>
            </a:r>
          </a:p>
        </p:txBody>
      </p:sp>
      <p:sp>
        <p:nvSpPr>
          <p:cNvPr id="3" name="Slide Number Placeholder 1">
            <a:extLst>
              <a:ext uri="{FF2B5EF4-FFF2-40B4-BE49-F238E27FC236}">
                <a16:creationId xmlns:a16="http://schemas.microsoft.com/office/drawing/2014/main" id="{E0725FF6-CAFB-488B-9C51-F824AFD6B155}"/>
              </a:ext>
            </a:extLst>
          </p:cNvPr>
          <p:cNvSpPr>
            <a:spLocks noGrp="1"/>
          </p:cNvSpPr>
          <p:nvPr>
            <p:ph type="sldNum" sz="quarter" idx="12"/>
          </p:nvPr>
        </p:nvSpPr>
        <p:spPr>
          <a:xfrm>
            <a:off x="9166656" y="6306922"/>
            <a:ext cx="2743200" cy="365125"/>
          </a:xfrm>
        </p:spPr>
        <p:txBody>
          <a:bodyPr/>
          <a:lstStyle/>
          <a:p>
            <a:fld id="{8F377299-36CD-E049-B4A4-56FC7F2EF3FB}" type="slidenum">
              <a:rPr lang="en-US" smtClean="0"/>
              <a:pPr/>
              <a:t>7</a:t>
            </a:fld>
            <a:endParaRPr lang="en-US" dirty="0"/>
          </a:p>
        </p:txBody>
      </p:sp>
    </p:spTree>
    <p:extLst>
      <p:ext uri="{BB962C8B-B14F-4D97-AF65-F5344CB8AC3E}">
        <p14:creationId xmlns:p14="http://schemas.microsoft.com/office/powerpoint/2010/main" val="2546022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8766B-BB74-B9AA-4C55-646679FBB630}"/>
              </a:ext>
            </a:extLst>
          </p:cNvPr>
          <p:cNvSpPr>
            <a:spLocks noGrp="1"/>
          </p:cNvSpPr>
          <p:nvPr>
            <p:ph type="title"/>
          </p:nvPr>
        </p:nvSpPr>
        <p:spPr>
          <a:xfrm>
            <a:off x="876694" y="972929"/>
            <a:ext cx="4958622" cy="1616203"/>
          </a:xfrm>
        </p:spPr>
        <p:txBody>
          <a:bodyPr vert="horz" lIns="91440" tIns="45720" rIns="91440" bIns="45720" rtlCol="0" anchor="t">
            <a:normAutofit/>
          </a:bodyPr>
          <a:lstStyle/>
          <a:p>
            <a:r>
              <a:rPr lang="en-US" sz="2700" kern="1200" dirty="0">
                <a:solidFill>
                  <a:schemeClr val="tx1"/>
                </a:solidFill>
                <a:latin typeface="+mj-lt"/>
                <a:ea typeface="+mj-ea"/>
                <a:cs typeface="+mj-cs"/>
              </a:rPr>
              <a:t>BOT AWARDED CONSTRUCTION CONTRACTS </a:t>
            </a:r>
            <a:br>
              <a:rPr lang="en-US" sz="2700" kern="1200" dirty="0">
                <a:solidFill>
                  <a:schemeClr val="tx1"/>
                </a:solidFill>
                <a:latin typeface="+mj-lt"/>
                <a:ea typeface="+mj-ea"/>
                <a:cs typeface="+mj-cs"/>
              </a:rPr>
            </a:br>
            <a:r>
              <a:rPr lang="en-US" sz="2400" kern="1200" dirty="0">
                <a:solidFill>
                  <a:schemeClr val="tx1"/>
                </a:solidFill>
                <a:latin typeface="+mj-lt"/>
                <a:ea typeface="+mj-ea"/>
                <a:cs typeface="+mj-cs"/>
              </a:rPr>
              <a:t>January – March 2025</a:t>
            </a:r>
          </a:p>
        </p:txBody>
      </p:sp>
      <p:pic>
        <p:nvPicPr>
          <p:cNvPr id="8" name="Content Placeholder 7" descr="A blue and white logo with a thumbs up&#10;&#10;Description automatically generated">
            <a:extLst>
              <a:ext uri="{FF2B5EF4-FFF2-40B4-BE49-F238E27FC236}">
                <a16:creationId xmlns:a16="http://schemas.microsoft.com/office/drawing/2014/main" id="{C22FCA25-1ABD-AD54-D14B-D0E4FAEED805}"/>
              </a:ext>
            </a:extLst>
          </p:cNvPr>
          <p:cNvPicPr>
            <a:picLocks noGrp="1" noChangeAspect="1"/>
          </p:cNvPicPr>
          <p:nvPr>
            <p:ph sz="half" idx="2"/>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a:off x="1752183" y="3005911"/>
            <a:ext cx="2459893" cy="1431610"/>
          </a:xfrm>
          <a:prstGeom prst="rect">
            <a:avLst/>
          </a:prstGeom>
        </p:spPr>
      </p:pic>
      <p:sp>
        <p:nvSpPr>
          <p:cNvPr id="3" name="Content Placeholder 2">
            <a:extLst>
              <a:ext uri="{FF2B5EF4-FFF2-40B4-BE49-F238E27FC236}">
                <a16:creationId xmlns:a16="http://schemas.microsoft.com/office/drawing/2014/main" id="{8EAA2D3E-6819-4990-C792-6D3F8F8F5E05}"/>
              </a:ext>
            </a:extLst>
          </p:cNvPr>
          <p:cNvSpPr>
            <a:spLocks noGrp="1"/>
          </p:cNvSpPr>
          <p:nvPr>
            <p:ph sz="half" idx="1"/>
          </p:nvPr>
        </p:nvSpPr>
        <p:spPr>
          <a:xfrm>
            <a:off x="6096000" y="978195"/>
            <a:ext cx="5257799" cy="5003113"/>
          </a:xfrm>
        </p:spPr>
        <p:txBody>
          <a:bodyPr vert="horz" lIns="91440" tIns="45720" rIns="91440" bIns="45720" rtlCol="0" anchor="t">
            <a:normAutofit/>
          </a:bodyPr>
          <a:lstStyle/>
          <a:p>
            <a:pPr marL="0"/>
            <a:endParaRPr lang="en-US" sz="2000" dirty="0">
              <a:latin typeface="+mn-lt"/>
              <a:cs typeface="+mn-cs"/>
            </a:endParaRPr>
          </a:p>
          <a:p>
            <a:pPr marL="0"/>
            <a:endParaRPr lang="en-US" sz="2000" dirty="0">
              <a:latin typeface="+mn-lt"/>
              <a:cs typeface="+mn-cs"/>
            </a:endParaRPr>
          </a:p>
          <a:p>
            <a:pPr marL="0"/>
            <a:r>
              <a:rPr lang="en-US" sz="2000" dirty="0">
                <a:solidFill>
                  <a:srgbClr val="000000"/>
                </a:solidFill>
                <a:latin typeface="+mn-lt"/>
                <a:cs typeface="+mn-cs"/>
              </a:rPr>
              <a:t>BP017–  </a:t>
            </a:r>
            <a:r>
              <a:rPr lang="en-US" sz="2000" b="0" dirty="0">
                <a:solidFill>
                  <a:srgbClr val="000000"/>
                </a:solidFill>
                <a:latin typeface="+mj-lt"/>
                <a:cs typeface="+mj-cs"/>
              </a:rPr>
              <a:t>Triplex Renovation </a:t>
            </a:r>
            <a:endParaRPr lang="en-US" sz="2000" dirty="0">
              <a:solidFill>
                <a:srgbClr val="000000"/>
              </a:solidFill>
              <a:latin typeface="+mn-lt"/>
              <a:cs typeface="+mn-cs"/>
            </a:endParaRPr>
          </a:p>
          <a:p>
            <a:pPr marL="0"/>
            <a:r>
              <a:rPr lang="en-US" sz="2000" dirty="0">
                <a:solidFill>
                  <a:srgbClr val="000000"/>
                </a:solidFill>
                <a:latin typeface="+mn-lt"/>
                <a:cs typeface="+mn-cs"/>
              </a:rPr>
              <a:t>BP025 – Transportation Center </a:t>
            </a:r>
          </a:p>
          <a:p>
            <a:pPr marL="0"/>
            <a:r>
              <a:rPr lang="en-US" sz="2000" dirty="0">
                <a:solidFill>
                  <a:srgbClr val="000000"/>
                </a:solidFill>
                <a:latin typeface="+mn-lt"/>
                <a:cs typeface="+mn-cs"/>
              </a:rPr>
              <a:t>BP026 – </a:t>
            </a:r>
            <a:r>
              <a:rPr lang="en-US" sz="2000" b="0" dirty="0">
                <a:solidFill>
                  <a:srgbClr val="000000"/>
                </a:solidFill>
                <a:latin typeface="+mj-lt"/>
                <a:cs typeface="+mj-cs"/>
              </a:rPr>
              <a:t>Miscellaneous Renovations </a:t>
            </a:r>
            <a:endParaRPr lang="en-US" sz="2000" dirty="0">
              <a:solidFill>
                <a:srgbClr val="000000"/>
              </a:solidFill>
              <a:latin typeface="+mn-lt"/>
              <a:cs typeface="+mn-cs"/>
            </a:endParaRPr>
          </a:p>
          <a:p>
            <a:pPr marL="0"/>
            <a:r>
              <a:rPr lang="en-US" sz="2000" dirty="0">
                <a:solidFill>
                  <a:srgbClr val="000000"/>
                </a:solidFill>
                <a:latin typeface="+mn-lt"/>
                <a:cs typeface="+mn-cs"/>
              </a:rPr>
              <a:t>BP046 – </a:t>
            </a:r>
            <a:r>
              <a:rPr lang="en-US" sz="2000" b="0" dirty="0">
                <a:solidFill>
                  <a:srgbClr val="000000"/>
                </a:solidFill>
                <a:latin typeface="+mj-lt"/>
                <a:cs typeface="+mj-cs"/>
              </a:rPr>
              <a:t>HVAC – MEP West Zone 1</a:t>
            </a:r>
            <a:endParaRPr lang="en-US" sz="2000" dirty="0">
              <a:solidFill>
                <a:srgbClr val="000000"/>
              </a:solidFill>
              <a:latin typeface="+mn-lt"/>
              <a:cs typeface="+mn-cs"/>
            </a:endParaRPr>
          </a:p>
        </p:txBody>
      </p:sp>
      <p:grpSp>
        <p:nvGrpSpPr>
          <p:cNvPr id="29" name="Group 28">
            <a:extLst>
              <a:ext uri="{FF2B5EF4-FFF2-40B4-BE49-F238E27FC236}">
                <a16:creationId xmlns:a16="http://schemas.microsoft.com/office/drawing/2014/main" id="{9AF08BBE-71A7-AEFC-F970-93C6BF79B38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30" name="Rectangle 29">
              <a:extLst>
                <a:ext uri="{FF2B5EF4-FFF2-40B4-BE49-F238E27FC236}">
                  <a16:creationId xmlns:a16="http://schemas.microsoft.com/office/drawing/2014/main" id="{31C42412-D66A-A89A-CBAD-067355BA7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19F63095-BD54-33B2-6873-1DC4DF820D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Slide Number Placeholder 1">
            <a:extLst>
              <a:ext uri="{FF2B5EF4-FFF2-40B4-BE49-F238E27FC236}">
                <a16:creationId xmlns:a16="http://schemas.microsoft.com/office/drawing/2014/main" id="{C89FF9CB-196E-6FD8-4C1A-46A0BC05118D}"/>
              </a:ext>
            </a:extLst>
          </p:cNvPr>
          <p:cNvSpPr>
            <a:spLocks noGrp="1"/>
          </p:cNvSpPr>
          <p:nvPr>
            <p:ph type="sldNum" sz="quarter" idx="12"/>
          </p:nvPr>
        </p:nvSpPr>
        <p:spPr>
          <a:xfrm>
            <a:off x="9166656" y="6306922"/>
            <a:ext cx="2743200" cy="365125"/>
          </a:xfrm>
        </p:spPr>
        <p:txBody>
          <a:bodyPr/>
          <a:lstStyle/>
          <a:p>
            <a:fld id="{8F377299-36CD-E049-B4A4-56FC7F2EF3FB}" type="slidenum">
              <a:rPr lang="en-US" smtClean="0"/>
              <a:pPr/>
              <a:t>8</a:t>
            </a:fld>
            <a:endParaRPr lang="en-US" dirty="0"/>
          </a:p>
        </p:txBody>
      </p:sp>
    </p:spTree>
    <p:extLst>
      <p:ext uri="{BB962C8B-B14F-4D97-AF65-F5344CB8AC3E}">
        <p14:creationId xmlns:p14="http://schemas.microsoft.com/office/powerpoint/2010/main" val="3903789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66">
            <a:extLst>
              <a:ext uri="{FF2B5EF4-FFF2-40B4-BE49-F238E27FC236}">
                <a16:creationId xmlns:a16="http://schemas.microsoft.com/office/drawing/2014/main" id="{B87C619C-EBAB-488E-96B9-153AA4C9B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Freeform: Shape 68">
            <a:extLst>
              <a:ext uri="{FF2B5EF4-FFF2-40B4-BE49-F238E27FC236}">
                <a16:creationId xmlns:a16="http://schemas.microsoft.com/office/drawing/2014/main" id="{130DA1C1-36FD-41D8-9826-EE797BF39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53312" cy="6858000"/>
          </a:xfrm>
          <a:custGeom>
            <a:avLst/>
            <a:gdLst>
              <a:gd name="connsiteX0" fmla="*/ 0 w 7433452"/>
              <a:gd name="connsiteY0" fmla="*/ 0 h 6858000"/>
              <a:gd name="connsiteX1" fmla="*/ 1592736 w 7433452"/>
              <a:gd name="connsiteY1" fmla="*/ 0 h 6858000"/>
              <a:gd name="connsiteX2" fmla="*/ 2171700 w 7433452"/>
              <a:gd name="connsiteY2" fmla="*/ 0 h 6858000"/>
              <a:gd name="connsiteX3" fmla="*/ 2762696 w 7433452"/>
              <a:gd name="connsiteY3" fmla="*/ 0 h 6858000"/>
              <a:gd name="connsiteX4" fmla="*/ 2829254 w 7433452"/>
              <a:gd name="connsiteY4" fmla="*/ 0 h 6858000"/>
              <a:gd name="connsiteX5" fmla="*/ 7415310 w 7433452"/>
              <a:gd name="connsiteY5" fmla="*/ 0 h 6858000"/>
              <a:gd name="connsiteX6" fmla="*/ 7405703 w 7433452"/>
              <a:gd name="connsiteY6" fmla="*/ 94814 h 6858000"/>
              <a:gd name="connsiteX7" fmla="*/ 7410754 w 7433452"/>
              <a:gd name="connsiteY7" fmla="*/ 421796 h 6858000"/>
              <a:gd name="connsiteX8" fmla="*/ 7414688 w 7433452"/>
              <a:gd name="connsiteY8" fmla="*/ 812192 h 6858000"/>
              <a:gd name="connsiteX9" fmla="*/ 7395017 w 7433452"/>
              <a:gd name="connsiteY9" fmla="*/ 1113642 h 6858000"/>
              <a:gd name="connsiteX10" fmla="*/ 7422810 w 7433452"/>
              <a:gd name="connsiteY10" fmla="*/ 1796708 h 6858000"/>
              <a:gd name="connsiteX11" fmla="*/ 7421161 w 7433452"/>
              <a:gd name="connsiteY11" fmla="*/ 2327333 h 6858000"/>
              <a:gd name="connsiteX12" fmla="*/ 7412023 w 7433452"/>
              <a:gd name="connsiteY12" fmla="*/ 2784280 h 6858000"/>
              <a:gd name="connsiteX13" fmla="*/ 7417480 w 7433452"/>
              <a:gd name="connsiteY13" fmla="*/ 2985458 h 6858000"/>
              <a:gd name="connsiteX14" fmla="*/ 7403774 w 7433452"/>
              <a:gd name="connsiteY14" fmla="*/ 3531096 h 6858000"/>
              <a:gd name="connsiteX15" fmla="*/ 7414307 w 7433452"/>
              <a:gd name="connsiteY15" fmla="*/ 4336830 h 6858000"/>
              <a:gd name="connsiteX16" fmla="*/ 7413419 w 7433452"/>
              <a:gd name="connsiteY16" fmla="*/ 5026893 h 6858000"/>
              <a:gd name="connsiteX17" fmla="*/ 7417734 w 7433452"/>
              <a:gd name="connsiteY17" fmla="*/ 5252632 h 6858000"/>
              <a:gd name="connsiteX18" fmla="*/ 7417734 w 7433452"/>
              <a:gd name="connsiteY18" fmla="*/ 5466282 h 6858000"/>
              <a:gd name="connsiteX19" fmla="*/ 7379659 w 7433452"/>
              <a:gd name="connsiteY19" fmla="*/ 6121225 h 6858000"/>
              <a:gd name="connsiteX20" fmla="*/ 7395115 w 7433452"/>
              <a:gd name="connsiteY20" fmla="*/ 6708907 h 6858000"/>
              <a:gd name="connsiteX21" fmla="*/ 7412408 w 7433452"/>
              <a:gd name="connsiteY21" fmla="*/ 6858000 h 6858000"/>
              <a:gd name="connsiteX22" fmla="*/ 2829254 w 7433452"/>
              <a:gd name="connsiteY22" fmla="*/ 6858000 h 6858000"/>
              <a:gd name="connsiteX23" fmla="*/ 2762696 w 7433452"/>
              <a:gd name="connsiteY23" fmla="*/ 6858000 h 6858000"/>
              <a:gd name="connsiteX24" fmla="*/ 2171700 w 7433452"/>
              <a:gd name="connsiteY24" fmla="*/ 6858000 h 6858000"/>
              <a:gd name="connsiteX25" fmla="*/ 1592736 w 7433452"/>
              <a:gd name="connsiteY25" fmla="*/ 6858000 h 6858000"/>
              <a:gd name="connsiteX26" fmla="*/ 0 w 7433452"/>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33452" h="6858000">
                <a:moveTo>
                  <a:pt x="0" y="0"/>
                </a:moveTo>
                <a:lnTo>
                  <a:pt x="1592736" y="0"/>
                </a:lnTo>
                <a:lnTo>
                  <a:pt x="2171700" y="0"/>
                </a:lnTo>
                <a:lnTo>
                  <a:pt x="2762696" y="0"/>
                </a:lnTo>
                <a:lnTo>
                  <a:pt x="2829254" y="0"/>
                </a:lnTo>
                <a:lnTo>
                  <a:pt x="7415310" y="0"/>
                </a:lnTo>
                <a:lnTo>
                  <a:pt x="7405703" y="94814"/>
                </a:lnTo>
                <a:cubicBezTo>
                  <a:pt x="7398856" y="203629"/>
                  <a:pt x="7403520" y="312712"/>
                  <a:pt x="7410754" y="421796"/>
                </a:cubicBezTo>
                <a:cubicBezTo>
                  <a:pt x="7421580" y="551656"/>
                  <a:pt x="7422900" y="682144"/>
                  <a:pt x="7414688" y="812192"/>
                </a:cubicBezTo>
                <a:cubicBezTo>
                  <a:pt x="7406693" y="912591"/>
                  <a:pt x="7397682" y="1012988"/>
                  <a:pt x="7395017" y="1113642"/>
                </a:cubicBezTo>
                <a:cubicBezTo>
                  <a:pt x="7388670" y="1342689"/>
                  <a:pt x="7407708" y="1569316"/>
                  <a:pt x="7422810" y="1796708"/>
                </a:cubicBezTo>
                <a:cubicBezTo>
                  <a:pt x="7434487" y="1973710"/>
                  <a:pt x="7439944" y="2150457"/>
                  <a:pt x="7421161" y="2327333"/>
                </a:cubicBezTo>
                <a:cubicBezTo>
                  <a:pt x="7405170" y="2479266"/>
                  <a:pt x="7396793" y="2631453"/>
                  <a:pt x="7412023" y="2784280"/>
                </a:cubicBezTo>
                <a:cubicBezTo>
                  <a:pt x="7418749" y="2851085"/>
                  <a:pt x="7425984" y="2918653"/>
                  <a:pt x="7417480" y="2985458"/>
                </a:cubicBezTo>
                <a:cubicBezTo>
                  <a:pt x="7394508" y="3167039"/>
                  <a:pt x="7398063" y="3349132"/>
                  <a:pt x="7403774" y="3531096"/>
                </a:cubicBezTo>
                <a:cubicBezTo>
                  <a:pt x="7412277" y="3799715"/>
                  <a:pt x="7426364" y="4067954"/>
                  <a:pt x="7414307" y="4336830"/>
                </a:cubicBezTo>
                <a:cubicBezTo>
                  <a:pt x="7404027" y="4566639"/>
                  <a:pt x="7420653" y="4796831"/>
                  <a:pt x="7413419" y="5026893"/>
                </a:cubicBezTo>
                <a:cubicBezTo>
                  <a:pt x="7410982" y="5102162"/>
                  <a:pt x="7412429" y="5177504"/>
                  <a:pt x="7417734" y="5252632"/>
                </a:cubicBezTo>
                <a:cubicBezTo>
                  <a:pt x="7424271" y="5323700"/>
                  <a:pt x="7424271" y="5395213"/>
                  <a:pt x="7417734" y="5466282"/>
                </a:cubicBezTo>
                <a:cubicBezTo>
                  <a:pt x="7393239" y="5683875"/>
                  <a:pt x="7383214" y="5902486"/>
                  <a:pt x="7379659" y="6121225"/>
                </a:cubicBezTo>
                <a:cubicBezTo>
                  <a:pt x="7376423" y="6317442"/>
                  <a:pt x="7378041" y="6513586"/>
                  <a:pt x="7395115" y="6708907"/>
                </a:cubicBezTo>
                <a:lnTo>
                  <a:pt x="7412408" y="6858000"/>
                </a:lnTo>
                <a:lnTo>
                  <a:pt x="2829254" y="6858000"/>
                </a:lnTo>
                <a:lnTo>
                  <a:pt x="2762696" y="6858000"/>
                </a:lnTo>
                <a:lnTo>
                  <a:pt x="2171700" y="6858000"/>
                </a:lnTo>
                <a:lnTo>
                  <a:pt x="159273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Title 1">
            <a:extLst>
              <a:ext uri="{FF2B5EF4-FFF2-40B4-BE49-F238E27FC236}">
                <a16:creationId xmlns:a16="http://schemas.microsoft.com/office/drawing/2014/main" id="{FFD55F9F-DDBD-308D-4587-CE2B984B36A6}"/>
              </a:ext>
            </a:extLst>
          </p:cNvPr>
          <p:cNvSpPr>
            <a:spLocks noGrp="1"/>
          </p:cNvSpPr>
          <p:nvPr>
            <p:ph type="title"/>
          </p:nvPr>
        </p:nvSpPr>
        <p:spPr>
          <a:xfrm>
            <a:off x="578795" y="166203"/>
            <a:ext cx="6081713" cy="5246710"/>
          </a:xfrm>
          <a:ln>
            <a:noFill/>
          </a:ln>
        </p:spPr>
        <p:txBody>
          <a:bodyPr vert="horz" lIns="91440" tIns="45720" rIns="91440" bIns="45720" rtlCol="0" anchor="b">
            <a:normAutofit/>
          </a:bodyPr>
          <a:lstStyle/>
          <a:p>
            <a:r>
              <a:rPr lang="en-US" sz="3300" dirty="0">
                <a:solidFill>
                  <a:srgbClr val="FFFFFF"/>
                </a:solidFill>
                <a:latin typeface="+mj-lt"/>
                <a:cs typeface="+mj-cs"/>
              </a:rPr>
              <a:t>FUTURE</a:t>
            </a:r>
            <a:r>
              <a:rPr lang="en-US" sz="2600" dirty="0">
                <a:solidFill>
                  <a:srgbClr val="FFFFFF"/>
                </a:solidFill>
                <a:latin typeface="+mj-lt"/>
                <a:cs typeface="+mj-cs"/>
              </a:rPr>
              <a:t> </a:t>
            </a:r>
            <a:r>
              <a:rPr lang="en-US" sz="3300" dirty="0">
                <a:solidFill>
                  <a:srgbClr val="FFFFFF"/>
                </a:solidFill>
                <a:latin typeface="+mj-lt"/>
                <a:cs typeface="+mj-cs"/>
              </a:rPr>
              <a:t>CONSTRUCTION CONTRACT BOARD ITEMS </a:t>
            </a:r>
            <a:br>
              <a:rPr lang="en-US" sz="3300" u="sng" dirty="0">
                <a:solidFill>
                  <a:srgbClr val="FFFFFF"/>
                </a:solidFill>
                <a:latin typeface="+mj-lt"/>
                <a:cs typeface="+mj-cs"/>
              </a:rPr>
            </a:br>
            <a:br>
              <a:rPr lang="en-US" sz="3300" u="sng" dirty="0">
                <a:solidFill>
                  <a:srgbClr val="FFFFFF"/>
                </a:solidFill>
                <a:latin typeface="+mj-lt"/>
                <a:cs typeface="+mj-cs"/>
              </a:rPr>
            </a:br>
            <a:br>
              <a:rPr lang="en-US" sz="2600" u="sng" dirty="0">
                <a:solidFill>
                  <a:srgbClr val="FFFFFF"/>
                </a:solidFill>
                <a:latin typeface="+mj-lt"/>
                <a:cs typeface="+mj-cs"/>
              </a:rPr>
            </a:br>
            <a:r>
              <a:rPr lang="en-US" sz="2600" u="sng" dirty="0">
                <a:solidFill>
                  <a:srgbClr val="FFFFFF"/>
                </a:solidFill>
                <a:latin typeface="+mj-lt"/>
                <a:cs typeface="+mj-cs"/>
              </a:rPr>
              <a:t>May 2025 Board Cycle </a:t>
            </a:r>
            <a:br>
              <a:rPr lang="en-US" sz="2600" dirty="0">
                <a:solidFill>
                  <a:srgbClr val="FFFFFF"/>
                </a:solidFill>
                <a:latin typeface="+mj-lt"/>
                <a:cs typeface="+mj-cs"/>
              </a:rPr>
            </a:br>
            <a:r>
              <a:rPr lang="en-US" sz="2600" dirty="0">
                <a:solidFill>
                  <a:srgbClr val="FFFFFF"/>
                </a:solidFill>
                <a:latin typeface="+mj-lt"/>
                <a:cs typeface="+mj-cs"/>
              </a:rPr>
              <a:t>BP039 –  HVAC – MEP East Zone 1</a:t>
            </a:r>
            <a:br>
              <a:rPr lang="en-US" sz="2600" dirty="0">
                <a:solidFill>
                  <a:srgbClr val="FFFFFF"/>
                </a:solidFill>
                <a:latin typeface="+mj-lt"/>
                <a:cs typeface="+mj-cs"/>
              </a:rPr>
            </a:br>
            <a:br>
              <a:rPr lang="en-US" sz="2600" dirty="0">
                <a:solidFill>
                  <a:srgbClr val="FFFFFF"/>
                </a:solidFill>
                <a:latin typeface="+mj-lt"/>
                <a:cs typeface="+mj-cs"/>
              </a:rPr>
            </a:br>
            <a:br>
              <a:rPr lang="en-US" sz="2600" dirty="0">
                <a:solidFill>
                  <a:srgbClr val="FFFFFF"/>
                </a:solidFill>
                <a:latin typeface="+mj-lt"/>
                <a:cs typeface="+mj-cs"/>
              </a:rPr>
            </a:br>
            <a:r>
              <a:rPr lang="en-US" sz="2600" u="sng" dirty="0">
                <a:solidFill>
                  <a:srgbClr val="FFFFFF"/>
                </a:solidFill>
                <a:latin typeface="+mj-lt"/>
                <a:cs typeface="+mj-cs"/>
              </a:rPr>
              <a:t>June 2025 Board Cycle </a:t>
            </a:r>
            <a:br>
              <a:rPr lang="en-US" sz="2600" u="sng" dirty="0">
                <a:solidFill>
                  <a:srgbClr val="FFFFFF"/>
                </a:solidFill>
                <a:latin typeface="+mj-lt"/>
                <a:cs typeface="+mj-cs"/>
              </a:rPr>
            </a:br>
            <a:r>
              <a:rPr lang="en-US" sz="2600" dirty="0">
                <a:solidFill>
                  <a:schemeClr val="bg1"/>
                </a:solidFill>
                <a:latin typeface="+mj-lt"/>
                <a:cs typeface="+mj-cs"/>
              </a:rPr>
              <a:t>BP031 – Bush HS Renovations</a:t>
            </a:r>
          </a:p>
        </p:txBody>
      </p:sp>
      <p:sp>
        <p:nvSpPr>
          <p:cNvPr id="71" name="sketch line">
            <a:extLst>
              <a:ext uri="{FF2B5EF4-FFF2-40B4-BE49-F238E27FC236}">
                <a16:creationId xmlns:a16="http://schemas.microsoft.com/office/drawing/2014/main" id="{35BC54F7-1315-4D6C-9420-A5BF0CDDB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475" y="4252192"/>
            <a:ext cx="4056549" cy="18288"/>
          </a:xfrm>
          <a:custGeom>
            <a:avLst/>
            <a:gdLst>
              <a:gd name="connsiteX0" fmla="*/ 0 w 4056549"/>
              <a:gd name="connsiteY0" fmla="*/ 0 h 18288"/>
              <a:gd name="connsiteX1" fmla="*/ 676092 w 4056549"/>
              <a:gd name="connsiteY1" fmla="*/ 0 h 18288"/>
              <a:gd name="connsiteX2" fmla="*/ 1271052 w 4056549"/>
              <a:gd name="connsiteY2" fmla="*/ 0 h 18288"/>
              <a:gd name="connsiteX3" fmla="*/ 1947144 w 4056549"/>
              <a:gd name="connsiteY3" fmla="*/ 0 h 18288"/>
              <a:gd name="connsiteX4" fmla="*/ 2501539 w 4056549"/>
              <a:gd name="connsiteY4" fmla="*/ 0 h 18288"/>
              <a:gd name="connsiteX5" fmla="*/ 3137065 w 4056549"/>
              <a:gd name="connsiteY5" fmla="*/ 0 h 18288"/>
              <a:gd name="connsiteX6" fmla="*/ 4056549 w 4056549"/>
              <a:gd name="connsiteY6" fmla="*/ 0 h 18288"/>
              <a:gd name="connsiteX7" fmla="*/ 4056549 w 4056549"/>
              <a:gd name="connsiteY7" fmla="*/ 18288 h 18288"/>
              <a:gd name="connsiteX8" fmla="*/ 3380458 w 4056549"/>
              <a:gd name="connsiteY8" fmla="*/ 18288 h 18288"/>
              <a:gd name="connsiteX9" fmla="*/ 2663801 w 4056549"/>
              <a:gd name="connsiteY9" fmla="*/ 18288 h 18288"/>
              <a:gd name="connsiteX10" fmla="*/ 2068840 w 4056549"/>
              <a:gd name="connsiteY10" fmla="*/ 18288 h 18288"/>
              <a:gd name="connsiteX11" fmla="*/ 1311618 w 4056549"/>
              <a:gd name="connsiteY11" fmla="*/ 18288 h 18288"/>
              <a:gd name="connsiteX12" fmla="*/ 716657 w 4056549"/>
              <a:gd name="connsiteY12" fmla="*/ 18288 h 18288"/>
              <a:gd name="connsiteX13" fmla="*/ 0 w 4056549"/>
              <a:gd name="connsiteY13" fmla="*/ 18288 h 18288"/>
              <a:gd name="connsiteX14" fmla="*/ 0 w 4056549"/>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56549" h="18288" fill="none" extrusionOk="0">
                <a:moveTo>
                  <a:pt x="0" y="0"/>
                </a:moveTo>
                <a:cubicBezTo>
                  <a:pt x="324395" y="-12272"/>
                  <a:pt x="437185" y="20747"/>
                  <a:pt x="676092" y="0"/>
                </a:cubicBezTo>
                <a:cubicBezTo>
                  <a:pt x="914999" y="-20747"/>
                  <a:pt x="980886" y="20074"/>
                  <a:pt x="1271052" y="0"/>
                </a:cubicBezTo>
                <a:cubicBezTo>
                  <a:pt x="1561218" y="-20074"/>
                  <a:pt x="1609815" y="19965"/>
                  <a:pt x="1947144" y="0"/>
                </a:cubicBezTo>
                <a:cubicBezTo>
                  <a:pt x="2284473" y="-19965"/>
                  <a:pt x="2317816" y="-23682"/>
                  <a:pt x="2501539" y="0"/>
                </a:cubicBezTo>
                <a:cubicBezTo>
                  <a:pt x="2685262" y="23682"/>
                  <a:pt x="2879461" y="12712"/>
                  <a:pt x="3137065" y="0"/>
                </a:cubicBezTo>
                <a:cubicBezTo>
                  <a:pt x="3394669" y="-12712"/>
                  <a:pt x="3618306" y="-41742"/>
                  <a:pt x="4056549" y="0"/>
                </a:cubicBezTo>
                <a:cubicBezTo>
                  <a:pt x="4056201" y="6465"/>
                  <a:pt x="4056979" y="10922"/>
                  <a:pt x="4056549" y="18288"/>
                </a:cubicBezTo>
                <a:cubicBezTo>
                  <a:pt x="3807729" y="-7540"/>
                  <a:pt x="3536237" y="12619"/>
                  <a:pt x="3380458" y="18288"/>
                </a:cubicBezTo>
                <a:cubicBezTo>
                  <a:pt x="3224679" y="23957"/>
                  <a:pt x="2967497" y="23368"/>
                  <a:pt x="2663801" y="18288"/>
                </a:cubicBezTo>
                <a:cubicBezTo>
                  <a:pt x="2360105" y="13208"/>
                  <a:pt x="2359716" y="-8821"/>
                  <a:pt x="2068840" y="18288"/>
                </a:cubicBezTo>
                <a:cubicBezTo>
                  <a:pt x="1777964" y="45397"/>
                  <a:pt x="1641909" y="31681"/>
                  <a:pt x="1311618" y="18288"/>
                </a:cubicBezTo>
                <a:cubicBezTo>
                  <a:pt x="981327" y="4895"/>
                  <a:pt x="990410" y="11155"/>
                  <a:pt x="716657" y="18288"/>
                </a:cubicBezTo>
                <a:cubicBezTo>
                  <a:pt x="442904" y="25421"/>
                  <a:pt x="330722" y="13665"/>
                  <a:pt x="0" y="18288"/>
                </a:cubicBezTo>
                <a:cubicBezTo>
                  <a:pt x="75" y="12069"/>
                  <a:pt x="515" y="5650"/>
                  <a:pt x="0" y="0"/>
                </a:cubicBezTo>
                <a:close/>
              </a:path>
              <a:path w="4056549" h="18288" stroke="0" extrusionOk="0">
                <a:moveTo>
                  <a:pt x="0" y="0"/>
                </a:moveTo>
                <a:cubicBezTo>
                  <a:pt x="175099" y="13469"/>
                  <a:pt x="459673" y="14529"/>
                  <a:pt x="594961" y="0"/>
                </a:cubicBezTo>
                <a:cubicBezTo>
                  <a:pt x="730249" y="-14529"/>
                  <a:pt x="873178" y="22015"/>
                  <a:pt x="1149356" y="0"/>
                </a:cubicBezTo>
                <a:cubicBezTo>
                  <a:pt x="1425534" y="-22015"/>
                  <a:pt x="1498871" y="-21513"/>
                  <a:pt x="1744316" y="0"/>
                </a:cubicBezTo>
                <a:cubicBezTo>
                  <a:pt x="1989761" y="21513"/>
                  <a:pt x="2112991" y="-46"/>
                  <a:pt x="2420408" y="0"/>
                </a:cubicBezTo>
                <a:cubicBezTo>
                  <a:pt x="2727825" y="46"/>
                  <a:pt x="2880256" y="-10040"/>
                  <a:pt x="3137065" y="0"/>
                </a:cubicBezTo>
                <a:cubicBezTo>
                  <a:pt x="3393874" y="10040"/>
                  <a:pt x="3704325" y="-6685"/>
                  <a:pt x="4056549" y="0"/>
                </a:cubicBezTo>
                <a:cubicBezTo>
                  <a:pt x="4055732" y="6895"/>
                  <a:pt x="4055770" y="11206"/>
                  <a:pt x="4056549" y="18288"/>
                </a:cubicBezTo>
                <a:cubicBezTo>
                  <a:pt x="3812770" y="11959"/>
                  <a:pt x="3533996" y="-5717"/>
                  <a:pt x="3299327" y="18288"/>
                </a:cubicBezTo>
                <a:cubicBezTo>
                  <a:pt x="3064658" y="42293"/>
                  <a:pt x="2940381" y="24492"/>
                  <a:pt x="2744931" y="18288"/>
                </a:cubicBezTo>
                <a:cubicBezTo>
                  <a:pt x="2549481" y="12084"/>
                  <a:pt x="2252169" y="51841"/>
                  <a:pt x="1987709" y="18288"/>
                </a:cubicBezTo>
                <a:cubicBezTo>
                  <a:pt x="1723249" y="-15265"/>
                  <a:pt x="1438946" y="3423"/>
                  <a:pt x="1230487" y="18288"/>
                </a:cubicBezTo>
                <a:cubicBezTo>
                  <a:pt x="1022028" y="33153"/>
                  <a:pt x="795957" y="18596"/>
                  <a:pt x="676092" y="18288"/>
                </a:cubicBezTo>
                <a:cubicBezTo>
                  <a:pt x="556227" y="17980"/>
                  <a:pt x="334853" y="39451"/>
                  <a:pt x="0" y="18288"/>
                </a:cubicBezTo>
                <a:cubicBezTo>
                  <a:pt x="95" y="14343"/>
                  <a:pt x="742" y="6860"/>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ontent Placeholder 5">
            <a:extLst>
              <a:ext uri="{FF2B5EF4-FFF2-40B4-BE49-F238E27FC236}">
                <a16:creationId xmlns:a16="http://schemas.microsoft.com/office/drawing/2014/main" id="{3A8CC185-0D0E-2769-A273-206DA14BF66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15232" y="3618467"/>
            <a:ext cx="2520397" cy="652013"/>
          </a:xfrm>
          <a:prstGeom prst="rect">
            <a:avLst/>
          </a:prstGeom>
        </p:spPr>
      </p:pic>
      <p:pic>
        <p:nvPicPr>
          <p:cNvPr id="7" name="Picture 6" descr="People filling documents">
            <a:extLst>
              <a:ext uri="{FF2B5EF4-FFF2-40B4-BE49-F238E27FC236}">
                <a16:creationId xmlns:a16="http://schemas.microsoft.com/office/drawing/2014/main" id="{1DAA46CB-3079-060A-FFEE-DECD8506B4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4386" y="1988345"/>
            <a:ext cx="2162091" cy="1440655"/>
          </a:xfrm>
          <a:prstGeom prst="rect">
            <a:avLst/>
          </a:prstGeom>
          <a:ln>
            <a:noFill/>
          </a:ln>
          <a:effectLst>
            <a:softEdge rad="112500"/>
          </a:effectLst>
        </p:spPr>
      </p:pic>
      <p:sp>
        <p:nvSpPr>
          <p:cNvPr id="11" name="Slide Number Placeholder 1">
            <a:extLst>
              <a:ext uri="{FF2B5EF4-FFF2-40B4-BE49-F238E27FC236}">
                <a16:creationId xmlns:a16="http://schemas.microsoft.com/office/drawing/2014/main" id="{EB630DE5-C7DF-6DAE-6568-FFE7EA921449}"/>
              </a:ext>
            </a:extLst>
          </p:cNvPr>
          <p:cNvSpPr>
            <a:spLocks noGrp="1"/>
          </p:cNvSpPr>
          <p:nvPr>
            <p:ph type="sldNum" sz="quarter" idx="12"/>
          </p:nvPr>
        </p:nvSpPr>
        <p:spPr>
          <a:xfrm>
            <a:off x="9166656" y="6306922"/>
            <a:ext cx="2743200" cy="365125"/>
          </a:xfrm>
        </p:spPr>
        <p:txBody>
          <a:bodyPr/>
          <a:lstStyle/>
          <a:p>
            <a:fld id="{8F377299-36CD-E049-B4A4-56FC7F2EF3FB}" type="slidenum">
              <a:rPr lang="en-US" smtClean="0"/>
              <a:pPr/>
              <a:t>9</a:t>
            </a:fld>
            <a:endParaRPr lang="en-US" dirty="0"/>
          </a:p>
        </p:txBody>
      </p:sp>
    </p:spTree>
    <p:extLst>
      <p:ext uri="{BB962C8B-B14F-4D97-AF65-F5344CB8AC3E}">
        <p14:creationId xmlns:p14="http://schemas.microsoft.com/office/powerpoint/2010/main" val="1747455916"/>
      </p:ext>
    </p:extLst>
  </p:cSld>
  <p:clrMapOvr>
    <a:masterClrMapping/>
  </p:clrMapOvr>
</p:sld>
</file>

<file path=ppt/theme/theme1.xml><?xml version="1.0" encoding="utf-8"?>
<a:theme xmlns:a="http://schemas.openxmlformats.org/drawingml/2006/main" name="Office Theme">
  <a:themeElements>
    <a:clrScheme name="FBISD Swatches 1">
      <a:dk1>
        <a:srgbClr val="545458"/>
      </a:dk1>
      <a:lt1>
        <a:srgbClr val="FFFFFF"/>
      </a:lt1>
      <a:dk2>
        <a:srgbClr val="205178"/>
      </a:dk2>
      <a:lt2>
        <a:srgbClr val="B7A99A"/>
      </a:lt2>
      <a:accent1>
        <a:srgbClr val="8F2828"/>
      </a:accent1>
      <a:accent2>
        <a:srgbClr val="0D6F74"/>
      </a:accent2>
      <a:accent3>
        <a:srgbClr val="4F863C"/>
      </a:accent3>
      <a:accent4>
        <a:srgbClr val="FFB81D"/>
      </a:accent4>
      <a:accent5>
        <a:srgbClr val="C5692E"/>
      </a:accent5>
      <a:accent6>
        <a:srgbClr val="75255E"/>
      </a:accent6>
      <a:hlink>
        <a:srgbClr val="0D6F74"/>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FBISD Primary 1">
      <a:dk1>
        <a:srgbClr val="000000"/>
      </a:dk1>
      <a:lt1>
        <a:srgbClr val="FFFFFF"/>
      </a:lt1>
      <a:dk2>
        <a:srgbClr val="535659"/>
      </a:dk2>
      <a:lt2>
        <a:srgbClr val="E7E6E6"/>
      </a:lt2>
      <a:accent1>
        <a:srgbClr val="8A2A2B"/>
      </a:accent1>
      <a:accent2>
        <a:srgbClr val="CB6015"/>
      </a:accent2>
      <a:accent3>
        <a:srgbClr val="B7A99A"/>
      </a:accent3>
      <a:accent4>
        <a:srgbClr val="FFB81C"/>
      </a:accent4>
      <a:accent5>
        <a:srgbClr val="509E2F"/>
      </a:accent5>
      <a:accent6>
        <a:srgbClr val="642667"/>
      </a:accent6>
      <a:hlink>
        <a:srgbClr val="00778B"/>
      </a:hlink>
      <a:folHlink>
        <a:srgbClr val="00386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 Bond PowerPoint Template" id="{6BAE0A72-1440-FF42-A0BC-B68A4BF0A84E}" vid="{78CF414C-5364-F64B-8D15-FBC72E3379C3}"/>
    </a:ext>
  </a:extLst>
</a:theme>
</file>

<file path=ppt/theme/theme3.xml><?xml version="1.0" encoding="utf-8"?>
<a:theme xmlns:a="http://schemas.openxmlformats.org/drawingml/2006/main" name="SBA-Template-4x3">
  <a:themeElements>
    <a:clrScheme name="Custom 1">
      <a:dk1>
        <a:srgbClr val="1B1E29"/>
      </a:dk1>
      <a:lt1>
        <a:srgbClr val="FFFFFF"/>
      </a:lt1>
      <a:dk2>
        <a:srgbClr val="002E6D"/>
      </a:dk2>
      <a:lt2>
        <a:srgbClr val="007DBC"/>
      </a:lt2>
      <a:accent1>
        <a:srgbClr val="969696"/>
      </a:accent1>
      <a:accent2>
        <a:srgbClr val="197E4E"/>
      </a:accent2>
      <a:accent3>
        <a:srgbClr val="F1C400"/>
      </a:accent3>
      <a:accent4>
        <a:srgbClr val="7AC5EB"/>
      </a:accent4>
      <a:accent5>
        <a:srgbClr val="CC0000"/>
      </a:accent5>
      <a:accent6>
        <a:srgbClr val="FFFFFF"/>
      </a:accent6>
      <a:hlink>
        <a:srgbClr val="007DBC"/>
      </a:hlink>
      <a:folHlink>
        <a:srgbClr val="7AC5EB"/>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BA-Template-4x3" id="{10B8EB85-0603-6C4A-B199-97FFBF5C934D}" vid="{C65D1D54-2505-3642-821A-0245DDC064B5}"/>
    </a:ext>
  </a:extLst>
</a:theme>
</file>

<file path=ppt/theme/theme4.xml><?xml version="1.0" encoding="utf-8"?>
<a:theme xmlns:a="http://schemas.openxmlformats.org/drawingml/2006/main" name="Office Theme">
  <a:themeElements>
    <a:clrScheme name="FBISD Primary 1">
      <a:dk1>
        <a:srgbClr val="000000"/>
      </a:dk1>
      <a:lt1>
        <a:srgbClr val="FFFFFF"/>
      </a:lt1>
      <a:dk2>
        <a:srgbClr val="535659"/>
      </a:dk2>
      <a:lt2>
        <a:srgbClr val="E7E6E6"/>
      </a:lt2>
      <a:accent1>
        <a:srgbClr val="8A2A2B"/>
      </a:accent1>
      <a:accent2>
        <a:srgbClr val="CB6015"/>
      </a:accent2>
      <a:accent3>
        <a:srgbClr val="B7A99A"/>
      </a:accent3>
      <a:accent4>
        <a:srgbClr val="FFB81C"/>
      </a:accent4>
      <a:accent5>
        <a:srgbClr val="509E2F"/>
      </a:accent5>
      <a:accent6>
        <a:srgbClr val="642667"/>
      </a:accent6>
      <a:hlink>
        <a:srgbClr val="00778B"/>
      </a:hlink>
      <a:folHlink>
        <a:srgbClr val="00386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 Bond PowerPoint Template" id="{6BAE0A72-1440-FF42-A0BC-B68A4BF0A84E}" vid="{78CF414C-5364-F64B-8D15-FBC72E3379C3}"/>
    </a:ext>
  </a:extLst>
</a:theme>
</file>

<file path=ppt/theme/theme5.xml><?xml version="1.0" encoding="utf-8"?>
<a:theme xmlns:a="http://schemas.openxmlformats.org/drawingml/2006/main" name="Office Theme">
  <a:themeElements>
    <a:clrScheme name="FBISD">
      <a:dk1>
        <a:srgbClr val="000000"/>
      </a:dk1>
      <a:lt1>
        <a:srgbClr val="FFFFFF"/>
      </a:lt1>
      <a:dk2>
        <a:srgbClr val="8F2828"/>
      </a:dk2>
      <a:lt2>
        <a:srgbClr val="E1D7C9"/>
      </a:lt2>
      <a:accent1>
        <a:srgbClr val="205178"/>
      </a:accent1>
      <a:accent2>
        <a:srgbClr val="C5692E"/>
      </a:accent2>
      <a:accent3>
        <a:srgbClr val="4F863C"/>
      </a:accent3>
      <a:accent4>
        <a:srgbClr val="76265F"/>
      </a:accent4>
      <a:accent5>
        <a:srgbClr val="0D6F74"/>
      </a:accent5>
      <a:accent6>
        <a:srgbClr val="C39B2E"/>
      </a:accent6>
      <a:hlink>
        <a:srgbClr val="205178"/>
      </a:hlink>
      <a:folHlink>
        <a:srgbClr val="C39B2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7" id="{CAD52E3E-1F4F-F144-B93E-3EA90FD808BF}" vid="{C87BE6F2-FA0A-6745-8504-90B4D301804C}"/>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a92cbd0-5665-43fd-b1c0-bceae17b6877">
      <Terms xmlns="http://schemas.microsoft.com/office/infopath/2007/PartnerControls"/>
    </lcf76f155ced4ddcb4097134ff3c332f>
    <TaxCatchAll xmlns="a95cb747-53cb-4169-ae9d-b32a6e8fb03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F7D89A3614E724194C6DF68FBA1217A" ma:contentTypeVersion="14" ma:contentTypeDescription="Create a new document." ma:contentTypeScope="" ma:versionID="3164f2281810f953ed8bbb1fd25c5bf3">
  <xsd:schema xmlns:xsd="http://www.w3.org/2001/XMLSchema" xmlns:xs="http://www.w3.org/2001/XMLSchema" xmlns:p="http://schemas.microsoft.com/office/2006/metadata/properties" xmlns:ns2="ca92cbd0-5665-43fd-b1c0-bceae17b6877" xmlns:ns3="a95cb747-53cb-4169-ae9d-b32a6e8fb033" targetNamespace="http://schemas.microsoft.com/office/2006/metadata/properties" ma:root="true" ma:fieldsID="3f6d2baf6d7afe7ba5d84d6c0838b4ac" ns2:_="" ns3:_="">
    <xsd:import namespace="ca92cbd0-5665-43fd-b1c0-bceae17b6877"/>
    <xsd:import namespace="a95cb747-53cb-4169-ae9d-b32a6e8fb03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92cbd0-5665-43fd-b1c0-bceae17b687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8013b17f-4c1e-49da-8a26-888c8b1ab74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95cb747-53cb-4169-ae9d-b32a6e8fb033"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b77b77ac-0ff4-42cf-80c2-e2cd3287b0be}" ma:internalName="TaxCatchAll" ma:showField="CatchAllData" ma:web="a95cb747-53cb-4169-ae9d-b32a6e8fb03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6B9AF6C-47D6-443A-97B9-E38BF4195951}">
  <ds:schemaRefs>
    <ds:schemaRef ds:uri="http://schemas.microsoft.com/office/2006/documentManagement/types"/>
    <ds:schemaRef ds:uri="http://schemas.microsoft.com/office/2006/metadata/properties"/>
    <ds:schemaRef ds:uri="http://schemas.microsoft.com/office/infopath/2007/PartnerControls"/>
    <ds:schemaRef ds:uri="http://www.w3.org/XML/1998/namespace"/>
    <ds:schemaRef ds:uri="ca92cbd0-5665-43fd-b1c0-bceae17b6877"/>
    <ds:schemaRef ds:uri="http://schemas.openxmlformats.org/package/2006/metadata/core-properties"/>
    <ds:schemaRef ds:uri="http://purl.org/dc/elements/1.1/"/>
    <ds:schemaRef ds:uri="a95cb747-53cb-4169-ae9d-b32a6e8fb033"/>
    <ds:schemaRef ds:uri="http://purl.org/dc/dcmitype/"/>
    <ds:schemaRef ds:uri="http://purl.org/dc/terms/"/>
  </ds:schemaRefs>
</ds:datastoreItem>
</file>

<file path=customXml/itemProps2.xml><?xml version="1.0" encoding="utf-8"?>
<ds:datastoreItem xmlns:ds="http://schemas.openxmlformats.org/officeDocument/2006/customXml" ds:itemID="{B863A2A5-5B14-4B41-80A1-72A5F503F34D}">
  <ds:schemaRefs>
    <ds:schemaRef ds:uri="http://schemas.microsoft.com/sharepoint/v3/contenttype/forms"/>
  </ds:schemaRefs>
</ds:datastoreItem>
</file>

<file path=customXml/itemProps3.xml><?xml version="1.0" encoding="utf-8"?>
<ds:datastoreItem xmlns:ds="http://schemas.openxmlformats.org/officeDocument/2006/customXml" ds:itemID="{4D9C9C8D-D803-49C7-BB96-4ED9FE9F30FF}">
  <ds:schemaRefs>
    <ds:schemaRef ds:uri="a95cb747-53cb-4169-ae9d-b32a6e8fb033"/>
    <ds:schemaRef ds:uri="ca92cbd0-5665-43fd-b1c0-bceae17b687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1797</TotalTime>
  <Words>2335</Words>
  <Application>Microsoft Office PowerPoint</Application>
  <PresentationFormat>Widescreen</PresentationFormat>
  <Paragraphs>285</Paragraphs>
  <Slides>31</Slides>
  <Notes>24</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31</vt:i4>
      </vt:variant>
    </vt:vector>
  </HeadingPairs>
  <TitlesOfParts>
    <vt:vector size="48" baseType="lpstr">
      <vt:lpstr>Aptos</vt:lpstr>
      <vt:lpstr>Arial</vt:lpstr>
      <vt:lpstr>Calibri</vt:lpstr>
      <vt:lpstr>Calibri Light</vt:lpstr>
      <vt:lpstr>inherit</vt:lpstr>
      <vt:lpstr>Open Sans</vt:lpstr>
      <vt:lpstr>Roboto</vt:lpstr>
      <vt:lpstr>Roboto-Regular</vt:lpstr>
      <vt:lpstr>Segoe UI</vt:lpstr>
      <vt:lpstr>Source Sans Pro</vt:lpstr>
      <vt:lpstr>Times New Roman</vt:lpstr>
      <vt:lpstr>Wingdings</vt:lpstr>
      <vt:lpstr>Office Theme</vt:lpstr>
      <vt:lpstr>Office Theme</vt:lpstr>
      <vt:lpstr>SBA-Template-4x3</vt:lpstr>
      <vt:lpstr>Office Theme</vt:lpstr>
      <vt:lpstr>Office Theme</vt:lpstr>
      <vt:lpstr>Small Business Enterprise Program  April 10, 2025</vt:lpstr>
      <vt:lpstr>PowerPoint Presentation</vt:lpstr>
      <vt:lpstr>PowerPoint Presentation</vt:lpstr>
      <vt:lpstr>REGISTER</vt:lpstr>
      <vt:lpstr>PowerPoint Presentation</vt:lpstr>
      <vt:lpstr> Design &amp; Construction</vt:lpstr>
      <vt:lpstr>Bond 2023 Design Update  </vt:lpstr>
      <vt:lpstr>BOT AWARDED CONSTRUCTION CONTRACTS  January – March 2025</vt:lpstr>
      <vt:lpstr>FUTURE CONSTRUCTION CONTRACT BOARD ITEMS    May 2025 Board Cycle  BP039 –  HVAC – MEP East Zone 1   June 2025 Board Cycle  BP031 – Bush HS Renovations</vt:lpstr>
      <vt:lpstr>Bond 2023 Bid Schedule  </vt:lpstr>
      <vt:lpstr>FBISD FACILITIES &amp; MAINTENANCE</vt:lpstr>
      <vt:lpstr>PowerPoint Presentation</vt:lpstr>
      <vt:lpstr>PowerPoint Presentation</vt:lpstr>
      <vt:lpstr>FBISD PURCHASING Doing Business With FBISD Overview</vt:lpstr>
      <vt:lpstr>PowerPoint Presentation</vt:lpstr>
      <vt:lpstr>The District DOES NOT award the low bidder/low price.  FBISD awards the Overall Best Value, based on the information provided in the vendors proposal.  In awarding a contract, the District shall consider:    1. the purchase price.  2. the reputation of the vendor and of the vendor’s goods or services  3. the quality of the vendor’s goods or services.  4. the extent to which the goods or services meet the district’s needs.  5. the vendor’s past relationship with the district.  6. the total long-term cost to the district to acquire the vendor’s goods or services.  7. service agreement -extent to which the vendor agrees to our Standard Form of Agreement and  Terms and Conditions. </vt:lpstr>
      <vt:lpstr>PowerPoint Presentation</vt:lpstr>
      <vt:lpstr> *  Review the bid tabulation to determine your  score             *  Request a debrief from the Buyer via email      </vt:lpstr>
      <vt:lpstr>PowerPoint Presentation</vt:lpstr>
      <vt:lpstr>PowerPoint Presentation</vt:lpstr>
      <vt:lpstr>PowerPoint Presentation</vt:lpstr>
      <vt:lpstr>PowerPoint Presentation</vt:lpstr>
      <vt:lpstr>FBISD TRANSITION SERVICES</vt:lpstr>
      <vt:lpstr>PowerPoint Presentation</vt:lpstr>
      <vt:lpstr>Business To Business Networking</vt:lpstr>
      <vt:lpstr>What specific programs and services are available for small businesses in my area? </vt:lpstr>
      <vt:lpstr>PowerPoint Presentation</vt:lpstr>
      <vt:lpstr>PowerPoint Presentation</vt:lpstr>
      <vt:lpstr>  Can you provide information on the 8(a) program and how it supports small businesses?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Torres, Vianey</dc:creator>
  <cp:lastModifiedBy>Boleware, Jeanette</cp:lastModifiedBy>
  <cp:revision>99</cp:revision>
  <dcterms:created xsi:type="dcterms:W3CDTF">2024-04-30T16:14:57Z</dcterms:created>
  <dcterms:modified xsi:type="dcterms:W3CDTF">2025-07-07T19:52:39Z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0x0101002F7D89A3614E724194C6DF68FBA1217A</vt:lpwstr>
  </property>
  <property fmtid="{D5CDD505-2E9C-101B-9397-08002B2CF9AE}" pid="3" name="MediaServiceImageTags">
    <vt:lpwstr/>
  </property>
</Properties>
</file>